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 id="2147483769" r:id="rId2"/>
  </p:sldMasterIdLst>
  <p:notesMasterIdLst>
    <p:notesMasterId r:id="rId15"/>
  </p:notesMasterIdLst>
  <p:sldIdLst>
    <p:sldId id="256" r:id="rId3"/>
    <p:sldId id="270" r:id="rId4"/>
    <p:sldId id="269" r:id="rId5"/>
    <p:sldId id="266" r:id="rId6"/>
    <p:sldId id="273" r:id="rId7"/>
    <p:sldId id="268" r:id="rId8"/>
    <p:sldId id="282" r:id="rId9"/>
    <p:sldId id="279" r:id="rId10"/>
    <p:sldId id="281" r:id="rId11"/>
    <p:sldId id="289" r:id="rId12"/>
    <p:sldId id="261" r:id="rId13"/>
    <p:sldId id="287" r:id="rId14"/>
  </p:sldIdLst>
  <p:sldSz cx="12192000" cy="6858000"/>
  <p:notesSz cx="6858000" cy="1171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ena Brinkman" initials="SB" lastIdx="2" clrIdx="0">
    <p:extLst>
      <p:ext uri="{19B8F6BF-5375-455C-9EA6-DF929625EA0E}">
        <p15:presenceInfo xmlns:p15="http://schemas.microsoft.com/office/powerpoint/2012/main" userId="S::brinkmsa@shernet.sheridancollege.ca::af14a193-0377-4055-af38-fdb9bfd63e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A0EAA-932E-3FF8-DC18-45D305CF0557}" v="138" dt="2020-02-02T18:22:35.422"/>
    <p1510:client id="{1664F426-E9B6-845D-AAB4-9D0E1A4D7AAA}" v="852" dt="2020-02-02T21:54:09.397"/>
    <p1510:client id="{2CC3FF6B-CDF8-B869-8DC9-40B14C1BD525}" v="1" dt="2020-02-02T16:24:39.551"/>
    <p1510:client id="{37331FA5-3E18-4846-09DD-9F59EE08A9E1}" v="4" dt="2020-02-02T16:05:15.848"/>
    <p1510:client id="{5DDDE7C2-6E7B-F008-22A6-B4F926783724}" v="64" dt="2020-02-03T00:30:10.711"/>
    <p1510:client id="{61889CF8-6ADC-C72C-AB35-299E6B6E6280}" v="78" dt="2020-02-02T19:44:10.641"/>
    <p1510:client id="{7C3D5207-0BA4-ED81-3259-623F79241EC0}" v="370" dt="2020-02-02T22:54:19.289"/>
    <p1510:client id="{8553FFDC-1D93-CCEE-570F-D58DFF9DDEC1}" v="243" dt="2020-02-02T20:42:13.460"/>
    <p1510:client id="{96A22D5E-EE95-D723-AEBA-FCC67E8253D6}" v="589" dt="2020-02-02T04:56:03.013"/>
    <p1510:client id="{99CF9494-A0CA-67B0-DCEC-F75E720664C2}" v="18" dt="2020-02-02T23:25:19.286"/>
    <p1510:client id="{9A76DC0B-65B9-684B-6573-C3DDF4EFB1FB}" v="266" dt="2020-02-02T20:09:44.331"/>
    <p1510:client id="{A0C20DDB-A88A-432C-965B-213704671BFB}" v="198" dt="2020-02-02T23:36:34.596"/>
    <p1510:client id="{AC2311D4-B2A3-40B7-6119-1E0A76395976}" v="238" dt="2020-02-02T20:19:01.352"/>
    <p1510:client id="{C9778AF8-7F1C-B8CD-4A65-8ADFE9AD8F4D}" v="1" dt="2020-02-02T20:49:06.494"/>
    <p1510:client id="{D6DDDB20-AB56-4A6A-8B03-DC39A272CC2A}" v="298" dt="2020-02-02T15:38:28.549"/>
    <p1510:client id="{E0D85283-D771-BA9A-65E9-0C5A4A64C51B}" v="5" dt="2020-02-01T23:47:20.378"/>
    <p1510:client id="{E5B983A5-1FFD-9C5E-A4D0-73CA1F167381}" v="339" dt="2020-02-02T19:58:59.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02"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EF7D8-351B-42B7-9D3B-3FF6724F3551}"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966F49F6-BA6B-4D71-8AF8-2E9E1D1C9403}">
      <dgm:prSet/>
      <dgm:spPr/>
      <dgm:t>
        <a:bodyPr/>
        <a:lstStyle/>
        <a:p>
          <a:pPr>
            <a:lnSpc>
              <a:spcPct val="100000"/>
            </a:lnSpc>
          </a:pPr>
          <a:r>
            <a:rPr lang="en-US">
              <a:latin typeface="Calibri"/>
              <a:cs typeface="Calibri"/>
            </a:rPr>
            <a:t>OCBE: Organizational Citizenship Behaviors for the Environment</a:t>
          </a:r>
          <a:endParaRPr lang="en-US" b="0" i="0" u="none" strike="noStrike" cap="none" baseline="0" noProof="0">
            <a:latin typeface="Calibri"/>
            <a:cs typeface="Calibri"/>
          </a:endParaRPr>
        </a:p>
      </dgm:t>
    </dgm:pt>
    <dgm:pt modelId="{83F7C978-9A46-4EFD-85BD-038A93CA514E}" type="parTrans" cxnId="{71689B17-0110-43A3-82AE-2C0F615A2BCF}">
      <dgm:prSet/>
      <dgm:spPr/>
      <dgm:t>
        <a:bodyPr/>
        <a:lstStyle/>
        <a:p>
          <a:endParaRPr lang="en-US"/>
        </a:p>
      </dgm:t>
    </dgm:pt>
    <dgm:pt modelId="{50D8A202-5BAD-4BCE-99EC-3AD96BF3B817}" type="sibTrans" cxnId="{71689B17-0110-43A3-82AE-2C0F615A2BCF}">
      <dgm:prSet/>
      <dgm:spPr/>
      <dgm:t>
        <a:bodyPr/>
        <a:lstStyle/>
        <a:p>
          <a:endParaRPr lang="en-US"/>
        </a:p>
      </dgm:t>
    </dgm:pt>
    <dgm:pt modelId="{4EB2D6E2-26C3-470B-9E18-8E54547A54C1}">
      <dgm:prSet/>
      <dgm:spPr/>
      <dgm:t>
        <a:bodyPr/>
        <a:lstStyle/>
        <a:p>
          <a:pPr>
            <a:lnSpc>
              <a:spcPct val="100000"/>
            </a:lnSpc>
          </a:pPr>
          <a:r>
            <a:rPr lang="en-US">
              <a:latin typeface="Calibri"/>
              <a:cs typeface="Calibri"/>
            </a:rPr>
            <a:t>The voluntary cooperation and extra efforts that employees demonstrate to help the organization become greener. </a:t>
          </a:r>
        </a:p>
      </dgm:t>
    </dgm:pt>
    <dgm:pt modelId="{2AF98AE4-405D-410E-ADAA-508C1670558A}" type="parTrans" cxnId="{77A68107-CBF8-4362-97A2-6997ABCE5101}">
      <dgm:prSet/>
      <dgm:spPr/>
      <dgm:t>
        <a:bodyPr/>
        <a:lstStyle/>
        <a:p>
          <a:endParaRPr lang="en-US"/>
        </a:p>
      </dgm:t>
    </dgm:pt>
    <dgm:pt modelId="{4E39A800-E780-4347-B8CB-4B4C610ED679}" type="sibTrans" cxnId="{77A68107-CBF8-4362-97A2-6997ABCE5101}">
      <dgm:prSet/>
      <dgm:spPr/>
      <dgm:t>
        <a:bodyPr/>
        <a:lstStyle/>
        <a:p>
          <a:endParaRPr lang="en-US"/>
        </a:p>
      </dgm:t>
    </dgm:pt>
    <dgm:pt modelId="{D1AA8DCB-1FAC-47E4-85D3-9A432A960FCA}">
      <dgm:prSet/>
      <dgm:spPr/>
      <dgm:t>
        <a:bodyPr/>
        <a:lstStyle/>
        <a:p>
          <a:pPr>
            <a:lnSpc>
              <a:spcPct val="100000"/>
            </a:lnSpc>
          </a:pPr>
          <a:r>
            <a:rPr lang="en-US">
              <a:latin typeface="Calibri"/>
              <a:cs typeface="Calibri"/>
            </a:rPr>
            <a:t>SHRM: Strategic Human Resource Management</a:t>
          </a:r>
        </a:p>
      </dgm:t>
    </dgm:pt>
    <dgm:pt modelId="{58F0413D-0A37-4486-84CC-40B111ABD51C}" type="parTrans" cxnId="{BA34F296-AA9B-4B53-9ADF-E8BE5B7F5C2C}">
      <dgm:prSet/>
      <dgm:spPr/>
      <dgm:t>
        <a:bodyPr/>
        <a:lstStyle/>
        <a:p>
          <a:endParaRPr lang="en-US"/>
        </a:p>
      </dgm:t>
    </dgm:pt>
    <dgm:pt modelId="{9C3B402F-744A-4C24-AE4D-803006A3CE5E}" type="sibTrans" cxnId="{BA34F296-AA9B-4B53-9ADF-E8BE5B7F5C2C}">
      <dgm:prSet/>
      <dgm:spPr/>
      <dgm:t>
        <a:bodyPr/>
        <a:lstStyle/>
        <a:p>
          <a:endParaRPr lang="en-US"/>
        </a:p>
      </dgm:t>
    </dgm:pt>
    <dgm:pt modelId="{1283EC01-E259-479F-B5F5-87A70A883C1F}">
      <dgm:prSet/>
      <dgm:spPr/>
      <dgm:t>
        <a:bodyPr/>
        <a:lstStyle/>
        <a:p>
          <a:pPr>
            <a:lnSpc>
              <a:spcPct val="100000"/>
            </a:lnSpc>
          </a:pPr>
          <a:r>
            <a:rPr lang="en-US">
              <a:latin typeface="Calibri"/>
              <a:cs typeface="Calibri"/>
            </a:rPr>
            <a:t>Connecting the corporate strategies, objectives, and goals with the competencies and desired behaviors of the workforce to increase the performance of the company.</a:t>
          </a:r>
        </a:p>
      </dgm:t>
    </dgm:pt>
    <dgm:pt modelId="{A7C8E7BF-49E8-45F5-A4B0-73491A52076E}" type="parTrans" cxnId="{C2BB5297-0085-4C9D-8573-F68E60629064}">
      <dgm:prSet/>
      <dgm:spPr/>
      <dgm:t>
        <a:bodyPr/>
        <a:lstStyle/>
        <a:p>
          <a:endParaRPr lang="en-US"/>
        </a:p>
      </dgm:t>
    </dgm:pt>
    <dgm:pt modelId="{AAE5DBC9-B6F5-459F-A9B3-D29722CAA84D}" type="sibTrans" cxnId="{C2BB5297-0085-4C9D-8573-F68E60629064}">
      <dgm:prSet/>
      <dgm:spPr/>
      <dgm:t>
        <a:bodyPr/>
        <a:lstStyle/>
        <a:p>
          <a:endParaRPr lang="en-US"/>
        </a:p>
      </dgm:t>
    </dgm:pt>
    <dgm:pt modelId="{C06459D4-967B-4E60-BB84-42729BC61299}">
      <dgm:prSet/>
      <dgm:spPr/>
      <dgm:t>
        <a:bodyPr/>
        <a:lstStyle/>
        <a:p>
          <a:pPr>
            <a:lnSpc>
              <a:spcPct val="100000"/>
            </a:lnSpc>
          </a:pPr>
          <a:r>
            <a:rPr lang="en-US">
              <a:latin typeface="Calibri"/>
              <a:cs typeface="Calibri"/>
            </a:rPr>
            <a:t>Environmental Performance/Orientation: </a:t>
          </a:r>
        </a:p>
      </dgm:t>
    </dgm:pt>
    <dgm:pt modelId="{02C01A7E-90EB-4EE4-827C-82500D7EC53C}" type="parTrans" cxnId="{6F970BD5-D485-44EA-B443-B81BE6532CF8}">
      <dgm:prSet/>
      <dgm:spPr/>
      <dgm:t>
        <a:bodyPr/>
        <a:lstStyle/>
        <a:p>
          <a:endParaRPr lang="en-US"/>
        </a:p>
      </dgm:t>
    </dgm:pt>
    <dgm:pt modelId="{9EBDB5B8-FBF9-424C-8244-D33947803D71}" type="sibTrans" cxnId="{6F970BD5-D485-44EA-B443-B81BE6532CF8}">
      <dgm:prSet/>
      <dgm:spPr/>
      <dgm:t>
        <a:bodyPr/>
        <a:lstStyle/>
        <a:p>
          <a:endParaRPr lang="en-US"/>
        </a:p>
      </dgm:t>
    </dgm:pt>
    <dgm:pt modelId="{F38C463A-B76B-4E48-B144-38586C9BC948}">
      <dgm:prSet/>
      <dgm:spPr/>
      <dgm:t>
        <a:bodyPr/>
        <a:lstStyle/>
        <a:p>
          <a:pPr>
            <a:lnSpc>
              <a:spcPct val="100000"/>
            </a:lnSpc>
          </a:pPr>
          <a:r>
            <a:rPr lang="en-US"/>
            <a:t>Reflects the degree to which organizations are committed to protecting the natural envionment.</a:t>
          </a:r>
        </a:p>
      </dgm:t>
    </dgm:pt>
    <dgm:pt modelId="{9E92F536-B945-4F1D-B6A7-B8FEDC999088}" type="parTrans" cxnId="{057C4513-E143-4B07-9735-3AD61BA30FEF}">
      <dgm:prSet/>
      <dgm:spPr/>
      <dgm:t>
        <a:bodyPr/>
        <a:lstStyle/>
        <a:p>
          <a:endParaRPr lang="en-US"/>
        </a:p>
      </dgm:t>
    </dgm:pt>
    <dgm:pt modelId="{E4E0F88A-7814-4838-AB56-C1E865CDA14D}" type="sibTrans" cxnId="{057C4513-E143-4B07-9735-3AD61BA30FEF}">
      <dgm:prSet/>
      <dgm:spPr/>
      <dgm:t>
        <a:bodyPr/>
        <a:lstStyle/>
        <a:p>
          <a:endParaRPr lang="en-US"/>
        </a:p>
      </dgm:t>
    </dgm:pt>
    <dgm:pt modelId="{F10E444C-64B9-4369-BAA4-470BD22FC1FB}" type="pres">
      <dgm:prSet presAssocID="{92AEF7D8-351B-42B7-9D3B-3FF6724F3551}" presName="root" presStyleCnt="0">
        <dgm:presLayoutVars>
          <dgm:dir/>
          <dgm:resizeHandles val="exact"/>
        </dgm:presLayoutVars>
      </dgm:prSet>
      <dgm:spPr/>
    </dgm:pt>
    <dgm:pt modelId="{2E05205B-0177-4F97-9A8B-EFA1E962DAF5}" type="pres">
      <dgm:prSet presAssocID="{966F49F6-BA6B-4D71-8AF8-2E9E1D1C9403}" presName="compNode" presStyleCnt="0"/>
      <dgm:spPr/>
    </dgm:pt>
    <dgm:pt modelId="{831AB14E-826E-4B5C-BAD1-D01D2F3C35F4}" type="pres">
      <dgm:prSet presAssocID="{966F49F6-BA6B-4D71-8AF8-2E9E1D1C9403}" presName="bgRect" presStyleLbl="bgShp" presStyleIdx="0" presStyleCnt="3"/>
      <dgm:spPr>
        <a:solidFill>
          <a:schemeClr val="bg1">
            <a:lumMod val="95000"/>
          </a:schemeClr>
        </a:solidFill>
      </dgm:spPr>
    </dgm:pt>
    <dgm:pt modelId="{4549F363-F4C2-46F3-A339-BAA0B131F23F}" type="pres">
      <dgm:prSet presAssocID="{966F49F6-BA6B-4D71-8AF8-2E9E1D1C940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hand with plant"/>
        </a:ext>
      </dgm:extLst>
    </dgm:pt>
    <dgm:pt modelId="{452580EF-2019-4B41-AA4C-46C213F51F35}" type="pres">
      <dgm:prSet presAssocID="{966F49F6-BA6B-4D71-8AF8-2E9E1D1C9403}" presName="spaceRect" presStyleCnt="0"/>
      <dgm:spPr/>
    </dgm:pt>
    <dgm:pt modelId="{2C48383D-1DB5-4BA5-9D3C-1139B20E3979}" type="pres">
      <dgm:prSet presAssocID="{966F49F6-BA6B-4D71-8AF8-2E9E1D1C9403}" presName="parTx" presStyleLbl="revTx" presStyleIdx="0" presStyleCnt="6">
        <dgm:presLayoutVars>
          <dgm:chMax val="0"/>
          <dgm:chPref val="0"/>
        </dgm:presLayoutVars>
      </dgm:prSet>
      <dgm:spPr/>
    </dgm:pt>
    <dgm:pt modelId="{56C6BAC1-23B5-4D61-91C9-7AD7E3E3572E}" type="pres">
      <dgm:prSet presAssocID="{966F49F6-BA6B-4D71-8AF8-2E9E1D1C9403}" presName="desTx" presStyleLbl="revTx" presStyleIdx="1" presStyleCnt="6">
        <dgm:presLayoutVars/>
      </dgm:prSet>
      <dgm:spPr/>
    </dgm:pt>
    <dgm:pt modelId="{88BE9727-A4FF-4C4A-9276-BEEEF2E87504}" type="pres">
      <dgm:prSet presAssocID="{50D8A202-5BAD-4BCE-99EC-3AD96BF3B817}" presName="sibTrans" presStyleCnt="0"/>
      <dgm:spPr/>
    </dgm:pt>
    <dgm:pt modelId="{C923B369-4413-4C2C-86E8-985342A19758}" type="pres">
      <dgm:prSet presAssocID="{D1AA8DCB-1FAC-47E4-85D3-9A432A960FCA}" presName="compNode" presStyleCnt="0"/>
      <dgm:spPr/>
    </dgm:pt>
    <dgm:pt modelId="{7DB6CB2F-F403-4F1F-880C-15613EAAA22E}" type="pres">
      <dgm:prSet presAssocID="{D1AA8DCB-1FAC-47E4-85D3-9A432A960FCA}" presName="bgRect" presStyleLbl="bgShp" presStyleIdx="1" presStyleCnt="3"/>
      <dgm:spPr>
        <a:solidFill>
          <a:schemeClr val="bg1">
            <a:lumMod val="95000"/>
          </a:schemeClr>
        </a:solidFill>
      </dgm:spPr>
    </dgm:pt>
    <dgm:pt modelId="{49DBF10B-DAD7-4BF8-99EB-F14879E23D76}" type="pres">
      <dgm:prSet presAssocID="{D1AA8DCB-1FAC-47E4-85D3-9A432A960F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03586F05-DAAE-46F7-A291-641C47A64453}" type="pres">
      <dgm:prSet presAssocID="{D1AA8DCB-1FAC-47E4-85D3-9A432A960FCA}" presName="spaceRect" presStyleCnt="0"/>
      <dgm:spPr/>
    </dgm:pt>
    <dgm:pt modelId="{EE844981-FA75-44BE-9A4E-5855483DD470}" type="pres">
      <dgm:prSet presAssocID="{D1AA8DCB-1FAC-47E4-85D3-9A432A960FCA}" presName="parTx" presStyleLbl="revTx" presStyleIdx="2" presStyleCnt="6">
        <dgm:presLayoutVars>
          <dgm:chMax val="0"/>
          <dgm:chPref val="0"/>
        </dgm:presLayoutVars>
      </dgm:prSet>
      <dgm:spPr/>
    </dgm:pt>
    <dgm:pt modelId="{0FC7E0AF-9CE2-4ECD-BF43-04B3D583396C}" type="pres">
      <dgm:prSet presAssocID="{D1AA8DCB-1FAC-47E4-85D3-9A432A960FCA}" presName="desTx" presStyleLbl="revTx" presStyleIdx="3" presStyleCnt="6">
        <dgm:presLayoutVars/>
      </dgm:prSet>
      <dgm:spPr/>
    </dgm:pt>
    <dgm:pt modelId="{E0572518-9266-4ACA-B06D-FF9B4DBF93EE}" type="pres">
      <dgm:prSet presAssocID="{9C3B402F-744A-4C24-AE4D-803006A3CE5E}" presName="sibTrans" presStyleCnt="0"/>
      <dgm:spPr/>
    </dgm:pt>
    <dgm:pt modelId="{23520AE1-BFD6-4EFA-8E30-438188F108EE}" type="pres">
      <dgm:prSet presAssocID="{C06459D4-967B-4E60-BB84-42729BC61299}" presName="compNode" presStyleCnt="0"/>
      <dgm:spPr/>
    </dgm:pt>
    <dgm:pt modelId="{B7D4A5EE-3CE2-414A-8EFC-3CFDC11B12F7}" type="pres">
      <dgm:prSet presAssocID="{C06459D4-967B-4E60-BB84-42729BC61299}" presName="bgRect" presStyleLbl="bgShp" presStyleIdx="2" presStyleCnt="3"/>
      <dgm:spPr>
        <a:solidFill>
          <a:schemeClr val="bg1">
            <a:lumMod val="95000"/>
          </a:schemeClr>
        </a:solidFill>
      </dgm:spPr>
    </dgm:pt>
    <dgm:pt modelId="{9EF07783-90EA-4741-80B5-C242EE6A89CC}" type="pres">
      <dgm:prSet presAssocID="{C06459D4-967B-4E60-BB84-42729BC612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ll scene"/>
        </a:ext>
      </dgm:extLst>
    </dgm:pt>
    <dgm:pt modelId="{93F3E5AB-8C6C-41F2-827A-C8C29B7A355F}" type="pres">
      <dgm:prSet presAssocID="{C06459D4-967B-4E60-BB84-42729BC61299}" presName="spaceRect" presStyleCnt="0"/>
      <dgm:spPr/>
    </dgm:pt>
    <dgm:pt modelId="{87A6BA79-85E6-4210-9582-21DEE0A0A8DE}" type="pres">
      <dgm:prSet presAssocID="{C06459D4-967B-4E60-BB84-42729BC61299}" presName="parTx" presStyleLbl="revTx" presStyleIdx="4" presStyleCnt="6">
        <dgm:presLayoutVars>
          <dgm:chMax val="0"/>
          <dgm:chPref val="0"/>
        </dgm:presLayoutVars>
      </dgm:prSet>
      <dgm:spPr/>
    </dgm:pt>
    <dgm:pt modelId="{3ED4D5C3-0F62-4B90-BCB4-26BC7330A2D3}" type="pres">
      <dgm:prSet presAssocID="{C06459D4-967B-4E60-BB84-42729BC61299}" presName="desTx" presStyleLbl="revTx" presStyleIdx="5" presStyleCnt="6">
        <dgm:presLayoutVars/>
      </dgm:prSet>
      <dgm:spPr/>
    </dgm:pt>
  </dgm:ptLst>
  <dgm:cxnLst>
    <dgm:cxn modelId="{B0A8CF01-D60A-4602-AAD6-5BC847B39EA4}" type="presOf" srcId="{966F49F6-BA6B-4D71-8AF8-2E9E1D1C9403}" destId="{2C48383D-1DB5-4BA5-9D3C-1139B20E3979}" srcOrd="0" destOrd="0" presId="urn:microsoft.com/office/officeart/2018/2/layout/IconVerticalSolidList"/>
    <dgm:cxn modelId="{77A68107-CBF8-4362-97A2-6997ABCE5101}" srcId="{966F49F6-BA6B-4D71-8AF8-2E9E1D1C9403}" destId="{4EB2D6E2-26C3-470B-9E18-8E54547A54C1}" srcOrd="0" destOrd="0" parTransId="{2AF98AE4-405D-410E-ADAA-508C1670558A}" sibTransId="{4E39A800-E780-4347-B8CB-4B4C610ED679}"/>
    <dgm:cxn modelId="{057C4513-E143-4B07-9735-3AD61BA30FEF}" srcId="{C06459D4-967B-4E60-BB84-42729BC61299}" destId="{F38C463A-B76B-4E48-B144-38586C9BC948}" srcOrd="0" destOrd="0" parTransId="{9E92F536-B945-4F1D-B6A7-B8FEDC999088}" sibTransId="{E4E0F88A-7814-4838-AB56-C1E865CDA14D}"/>
    <dgm:cxn modelId="{71689B17-0110-43A3-82AE-2C0F615A2BCF}" srcId="{92AEF7D8-351B-42B7-9D3B-3FF6724F3551}" destId="{966F49F6-BA6B-4D71-8AF8-2E9E1D1C9403}" srcOrd="0" destOrd="0" parTransId="{83F7C978-9A46-4EFD-85BD-038A93CA514E}" sibTransId="{50D8A202-5BAD-4BCE-99EC-3AD96BF3B817}"/>
    <dgm:cxn modelId="{9F3EB68A-DD6F-46FD-8C19-BE2B45EF4A5D}" type="presOf" srcId="{D1AA8DCB-1FAC-47E4-85D3-9A432A960FCA}" destId="{EE844981-FA75-44BE-9A4E-5855483DD470}" srcOrd="0" destOrd="0" presId="urn:microsoft.com/office/officeart/2018/2/layout/IconVerticalSolidList"/>
    <dgm:cxn modelId="{BA34F296-AA9B-4B53-9ADF-E8BE5B7F5C2C}" srcId="{92AEF7D8-351B-42B7-9D3B-3FF6724F3551}" destId="{D1AA8DCB-1FAC-47E4-85D3-9A432A960FCA}" srcOrd="1" destOrd="0" parTransId="{58F0413D-0A37-4486-84CC-40B111ABD51C}" sibTransId="{9C3B402F-744A-4C24-AE4D-803006A3CE5E}"/>
    <dgm:cxn modelId="{C2BB5297-0085-4C9D-8573-F68E60629064}" srcId="{D1AA8DCB-1FAC-47E4-85D3-9A432A960FCA}" destId="{1283EC01-E259-479F-B5F5-87A70A883C1F}" srcOrd="0" destOrd="0" parTransId="{A7C8E7BF-49E8-45F5-A4B0-73491A52076E}" sibTransId="{AAE5DBC9-B6F5-459F-A9B3-D29722CAA84D}"/>
    <dgm:cxn modelId="{824556C7-2362-49E8-869E-7E0894B38D76}" type="presOf" srcId="{4EB2D6E2-26C3-470B-9E18-8E54547A54C1}" destId="{56C6BAC1-23B5-4D61-91C9-7AD7E3E3572E}" srcOrd="0" destOrd="0" presId="urn:microsoft.com/office/officeart/2018/2/layout/IconVerticalSolidList"/>
    <dgm:cxn modelId="{5E4CF4CA-FC47-4882-9630-0ED857A350E3}" type="presOf" srcId="{92AEF7D8-351B-42B7-9D3B-3FF6724F3551}" destId="{F10E444C-64B9-4369-BAA4-470BD22FC1FB}" srcOrd="0" destOrd="0" presId="urn:microsoft.com/office/officeart/2018/2/layout/IconVerticalSolidList"/>
    <dgm:cxn modelId="{6F970BD5-D485-44EA-B443-B81BE6532CF8}" srcId="{92AEF7D8-351B-42B7-9D3B-3FF6724F3551}" destId="{C06459D4-967B-4E60-BB84-42729BC61299}" srcOrd="2" destOrd="0" parTransId="{02C01A7E-90EB-4EE4-827C-82500D7EC53C}" sibTransId="{9EBDB5B8-FBF9-424C-8244-D33947803D71}"/>
    <dgm:cxn modelId="{E1DE9DD8-6C8B-4F1C-834B-F18AE29E127F}" type="presOf" srcId="{C06459D4-967B-4E60-BB84-42729BC61299}" destId="{87A6BA79-85E6-4210-9582-21DEE0A0A8DE}" srcOrd="0" destOrd="0" presId="urn:microsoft.com/office/officeart/2018/2/layout/IconVerticalSolidList"/>
    <dgm:cxn modelId="{7D63F8E8-2CEF-46CF-8869-337D9071CE1E}" type="presOf" srcId="{F38C463A-B76B-4E48-B144-38586C9BC948}" destId="{3ED4D5C3-0F62-4B90-BCB4-26BC7330A2D3}" srcOrd="0" destOrd="0" presId="urn:microsoft.com/office/officeart/2018/2/layout/IconVerticalSolidList"/>
    <dgm:cxn modelId="{19BC3FF9-17AB-4777-9AB7-E56F33735C85}" type="presOf" srcId="{1283EC01-E259-479F-B5F5-87A70A883C1F}" destId="{0FC7E0AF-9CE2-4ECD-BF43-04B3D583396C}" srcOrd="0" destOrd="0" presId="urn:microsoft.com/office/officeart/2018/2/layout/IconVerticalSolidList"/>
    <dgm:cxn modelId="{290F0371-7C0D-4930-B684-C9028CB65C57}" type="presParOf" srcId="{F10E444C-64B9-4369-BAA4-470BD22FC1FB}" destId="{2E05205B-0177-4F97-9A8B-EFA1E962DAF5}" srcOrd="0" destOrd="0" presId="urn:microsoft.com/office/officeart/2018/2/layout/IconVerticalSolidList"/>
    <dgm:cxn modelId="{6E21AEBD-3C9E-4E0D-986B-255374E80665}" type="presParOf" srcId="{2E05205B-0177-4F97-9A8B-EFA1E962DAF5}" destId="{831AB14E-826E-4B5C-BAD1-D01D2F3C35F4}" srcOrd="0" destOrd="0" presId="urn:microsoft.com/office/officeart/2018/2/layout/IconVerticalSolidList"/>
    <dgm:cxn modelId="{D2306A9F-C8C1-4F80-BF3B-D1AD5BA405C5}" type="presParOf" srcId="{2E05205B-0177-4F97-9A8B-EFA1E962DAF5}" destId="{4549F363-F4C2-46F3-A339-BAA0B131F23F}" srcOrd="1" destOrd="0" presId="urn:microsoft.com/office/officeart/2018/2/layout/IconVerticalSolidList"/>
    <dgm:cxn modelId="{526027A0-0376-4004-B2E6-E409EE58CA6E}" type="presParOf" srcId="{2E05205B-0177-4F97-9A8B-EFA1E962DAF5}" destId="{452580EF-2019-4B41-AA4C-46C213F51F35}" srcOrd="2" destOrd="0" presId="urn:microsoft.com/office/officeart/2018/2/layout/IconVerticalSolidList"/>
    <dgm:cxn modelId="{A3D7D46E-C7F1-4334-97C0-69E62579AE29}" type="presParOf" srcId="{2E05205B-0177-4F97-9A8B-EFA1E962DAF5}" destId="{2C48383D-1DB5-4BA5-9D3C-1139B20E3979}" srcOrd="3" destOrd="0" presId="urn:microsoft.com/office/officeart/2018/2/layout/IconVerticalSolidList"/>
    <dgm:cxn modelId="{2F8A32FE-0FDF-417F-A5BD-A6A20820705E}" type="presParOf" srcId="{2E05205B-0177-4F97-9A8B-EFA1E962DAF5}" destId="{56C6BAC1-23B5-4D61-91C9-7AD7E3E3572E}" srcOrd="4" destOrd="0" presId="urn:microsoft.com/office/officeart/2018/2/layout/IconVerticalSolidList"/>
    <dgm:cxn modelId="{557C6A4B-6D8A-41B4-8FBB-300435F1D439}" type="presParOf" srcId="{F10E444C-64B9-4369-BAA4-470BD22FC1FB}" destId="{88BE9727-A4FF-4C4A-9276-BEEEF2E87504}" srcOrd="1" destOrd="0" presId="urn:microsoft.com/office/officeart/2018/2/layout/IconVerticalSolidList"/>
    <dgm:cxn modelId="{492D5CBD-B7F8-4694-8ED3-A9A12A6C9EAD}" type="presParOf" srcId="{F10E444C-64B9-4369-BAA4-470BD22FC1FB}" destId="{C923B369-4413-4C2C-86E8-985342A19758}" srcOrd="2" destOrd="0" presId="urn:microsoft.com/office/officeart/2018/2/layout/IconVerticalSolidList"/>
    <dgm:cxn modelId="{C8A378C5-C261-4119-B8ED-C13641BD61AD}" type="presParOf" srcId="{C923B369-4413-4C2C-86E8-985342A19758}" destId="{7DB6CB2F-F403-4F1F-880C-15613EAAA22E}" srcOrd="0" destOrd="0" presId="urn:microsoft.com/office/officeart/2018/2/layout/IconVerticalSolidList"/>
    <dgm:cxn modelId="{FE052490-B3C7-403B-BBC8-871215E3A55D}" type="presParOf" srcId="{C923B369-4413-4C2C-86E8-985342A19758}" destId="{49DBF10B-DAD7-4BF8-99EB-F14879E23D76}" srcOrd="1" destOrd="0" presId="urn:microsoft.com/office/officeart/2018/2/layout/IconVerticalSolidList"/>
    <dgm:cxn modelId="{475D8987-2DF2-4106-8985-906AC4E69E1C}" type="presParOf" srcId="{C923B369-4413-4C2C-86E8-985342A19758}" destId="{03586F05-DAAE-46F7-A291-641C47A64453}" srcOrd="2" destOrd="0" presId="urn:microsoft.com/office/officeart/2018/2/layout/IconVerticalSolidList"/>
    <dgm:cxn modelId="{2E8A991F-4C4F-4708-A2D0-0CC32D62884F}" type="presParOf" srcId="{C923B369-4413-4C2C-86E8-985342A19758}" destId="{EE844981-FA75-44BE-9A4E-5855483DD470}" srcOrd="3" destOrd="0" presId="urn:microsoft.com/office/officeart/2018/2/layout/IconVerticalSolidList"/>
    <dgm:cxn modelId="{7A4E0B49-7A9F-4A28-B163-6053F0A1F5A3}" type="presParOf" srcId="{C923B369-4413-4C2C-86E8-985342A19758}" destId="{0FC7E0AF-9CE2-4ECD-BF43-04B3D583396C}" srcOrd="4" destOrd="0" presId="urn:microsoft.com/office/officeart/2018/2/layout/IconVerticalSolidList"/>
    <dgm:cxn modelId="{4241EDB4-0CCE-4473-A564-D83E0637289D}" type="presParOf" srcId="{F10E444C-64B9-4369-BAA4-470BD22FC1FB}" destId="{E0572518-9266-4ACA-B06D-FF9B4DBF93EE}" srcOrd="3" destOrd="0" presId="urn:microsoft.com/office/officeart/2018/2/layout/IconVerticalSolidList"/>
    <dgm:cxn modelId="{3A348AC4-011B-48B8-8B7E-0D81CFFE3A2F}" type="presParOf" srcId="{F10E444C-64B9-4369-BAA4-470BD22FC1FB}" destId="{23520AE1-BFD6-4EFA-8E30-438188F108EE}" srcOrd="4" destOrd="0" presId="urn:microsoft.com/office/officeart/2018/2/layout/IconVerticalSolidList"/>
    <dgm:cxn modelId="{0E421604-1CF1-4FC2-9626-63106CC767AB}" type="presParOf" srcId="{23520AE1-BFD6-4EFA-8E30-438188F108EE}" destId="{B7D4A5EE-3CE2-414A-8EFC-3CFDC11B12F7}" srcOrd="0" destOrd="0" presId="urn:microsoft.com/office/officeart/2018/2/layout/IconVerticalSolidList"/>
    <dgm:cxn modelId="{8848434D-8575-4F63-A828-675237CE40F1}" type="presParOf" srcId="{23520AE1-BFD6-4EFA-8E30-438188F108EE}" destId="{9EF07783-90EA-4741-80B5-C242EE6A89CC}" srcOrd="1" destOrd="0" presId="urn:microsoft.com/office/officeart/2018/2/layout/IconVerticalSolidList"/>
    <dgm:cxn modelId="{416E277D-14EA-4C65-842A-84A8C65B3A67}" type="presParOf" srcId="{23520AE1-BFD6-4EFA-8E30-438188F108EE}" destId="{93F3E5AB-8C6C-41F2-827A-C8C29B7A355F}" srcOrd="2" destOrd="0" presId="urn:microsoft.com/office/officeart/2018/2/layout/IconVerticalSolidList"/>
    <dgm:cxn modelId="{AB91842D-320E-4A49-AB0F-B8ED54D1D4DF}" type="presParOf" srcId="{23520AE1-BFD6-4EFA-8E30-438188F108EE}" destId="{87A6BA79-85E6-4210-9582-21DEE0A0A8DE}" srcOrd="3" destOrd="0" presId="urn:microsoft.com/office/officeart/2018/2/layout/IconVerticalSolidList"/>
    <dgm:cxn modelId="{67931F93-2186-4B1B-A5A2-BDA63DA69E2B}" type="presParOf" srcId="{23520AE1-BFD6-4EFA-8E30-438188F108EE}" destId="{3ED4D5C3-0F62-4B90-BCB4-26BC7330A2D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EF7D8-351B-42B7-9D3B-3FF6724F355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06459D4-967B-4E60-BB84-42729BC61299}">
      <dgm:prSet/>
      <dgm:spPr>
        <a:solidFill>
          <a:schemeClr val="bg1">
            <a:lumMod val="95000"/>
          </a:schemeClr>
        </a:solidFill>
      </dgm:spPr>
      <dgm:t>
        <a:bodyPr/>
        <a:lstStyle/>
        <a:p>
          <a:pPr>
            <a:lnSpc>
              <a:spcPct val="100000"/>
            </a:lnSpc>
          </a:pPr>
          <a:r>
            <a:rPr lang="en-US"/>
            <a:t>Leaders of the Organization: Leadership engagement contributes to the enhance of environmental performance via OCBE. </a:t>
          </a:r>
        </a:p>
      </dgm:t>
    </dgm:pt>
    <dgm:pt modelId="{02C01A7E-90EB-4EE4-827C-82500D7EC53C}" type="parTrans" cxnId="{6F970BD5-D485-44EA-B443-B81BE6532CF8}">
      <dgm:prSet/>
      <dgm:spPr/>
      <dgm:t>
        <a:bodyPr/>
        <a:lstStyle/>
        <a:p>
          <a:endParaRPr lang="en-US"/>
        </a:p>
      </dgm:t>
    </dgm:pt>
    <dgm:pt modelId="{9EBDB5B8-FBF9-424C-8244-D33947803D71}" type="sibTrans" cxnId="{6F970BD5-D485-44EA-B443-B81BE6532CF8}">
      <dgm:prSet/>
      <dgm:spPr/>
      <dgm:t>
        <a:bodyPr/>
        <a:lstStyle/>
        <a:p>
          <a:endParaRPr lang="en-US"/>
        </a:p>
      </dgm:t>
    </dgm:pt>
    <dgm:pt modelId="{D1AA8DCB-1FAC-47E4-85D3-9A432A960FCA}">
      <dgm:prSet/>
      <dgm:spPr>
        <a:solidFill>
          <a:schemeClr val="bg1">
            <a:lumMod val="95000"/>
          </a:schemeClr>
        </a:solidFill>
      </dgm:spPr>
      <dgm:t>
        <a:bodyPr/>
        <a:lstStyle/>
        <a:p>
          <a:pPr>
            <a:lnSpc>
              <a:spcPct val="100000"/>
            </a:lnSpc>
          </a:pPr>
          <a:r>
            <a:rPr lang="en-US"/>
            <a:t>Business:  Organizations need to adapt their business to include environmental orientation.</a:t>
          </a:r>
        </a:p>
      </dgm:t>
    </dgm:pt>
    <dgm:pt modelId="{58F0413D-0A37-4486-84CC-40B111ABD51C}" type="parTrans" cxnId="{FB81321C-71FF-463C-ABAD-B0FE43D66178}">
      <dgm:prSet/>
      <dgm:spPr/>
      <dgm:t>
        <a:bodyPr/>
        <a:lstStyle/>
        <a:p>
          <a:endParaRPr lang="en-US"/>
        </a:p>
      </dgm:t>
    </dgm:pt>
    <dgm:pt modelId="{9C3B402F-744A-4C24-AE4D-803006A3CE5E}" type="sibTrans" cxnId="{FB81321C-71FF-463C-ABAD-B0FE43D66178}">
      <dgm:prSet/>
      <dgm:spPr/>
      <dgm:t>
        <a:bodyPr/>
        <a:lstStyle/>
        <a:p>
          <a:endParaRPr lang="en-US"/>
        </a:p>
      </dgm:t>
    </dgm:pt>
    <dgm:pt modelId="{966F49F6-BA6B-4D71-8AF8-2E9E1D1C9403}">
      <dgm:prSet/>
      <dgm:spPr>
        <a:solidFill>
          <a:schemeClr val="bg1">
            <a:lumMod val="95000"/>
          </a:schemeClr>
        </a:solidFill>
      </dgm:spPr>
      <dgm:t>
        <a:bodyPr/>
        <a:lstStyle/>
        <a:p>
          <a:pPr>
            <a:lnSpc>
              <a:spcPct val="100000"/>
            </a:lnSpc>
          </a:pPr>
          <a:r>
            <a:rPr lang="en-US"/>
            <a:t>HR</a:t>
          </a:r>
          <a:r>
            <a:rPr lang="en-US" noProof="0"/>
            <a:t>: The implementation of environmental practices requires high interactions between HRM and Environmental Management</a:t>
          </a:r>
          <a:r>
            <a:rPr lang="en-US"/>
            <a:t>.</a:t>
          </a:r>
          <a:endParaRPr lang="en-US" noProof="0"/>
        </a:p>
      </dgm:t>
    </dgm:pt>
    <dgm:pt modelId="{83F7C978-9A46-4EFD-85BD-038A93CA514E}" type="parTrans" cxnId="{94970C5B-D7C8-413D-98DF-B1788A4DEDA9}">
      <dgm:prSet/>
      <dgm:spPr/>
      <dgm:t>
        <a:bodyPr/>
        <a:lstStyle/>
        <a:p>
          <a:endParaRPr lang="en-US"/>
        </a:p>
      </dgm:t>
    </dgm:pt>
    <dgm:pt modelId="{50D8A202-5BAD-4BCE-99EC-3AD96BF3B817}" type="sibTrans" cxnId="{94970C5B-D7C8-413D-98DF-B1788A4DEDA9}">
      <dgm:prSet/>
      <dgm:spPr/>
      <dgm:t>
        <a:bodyPr/>
        <a:lstStyle/>
        <a:p>
          <a:endParaRPr lang="en-US"/>
        </a:p>
      </dgm:t>
    </dgm:pt>
    <dgm:pt modelId="{F10E444C-64B9-4369-BAA4-470BD22FC1FB}" type="pres">
      <dgm:prSet presAssocID="{92AEF7D8-351B-42B7-9D3B-3FF6724F3551}" presName="root" presStyleCnt="0">
        <dgm:presLayoutVars>
          <dgm:dir/>
          <dgm:resizeHandles val="exact"/>
        </dgm:presLayoutVars>
      </dgm:prSet>
      <dgm:spPr/>
    </dgm:pt>
    <dgm:pt modelId="{2E05205B-0177-4F97-9A8B-EFA1E962DAF5}" type="pres">
      <dgm:prSet presAssocID="{966F49F6-BA6B-4D71-8AF8-2E9E1D1C9403}" presName="compNode" presStyleCnt="0"/>
      <dgm:spPr/>
    </dgm:pt>
    <dgm:pt modelId="{831AB14E-826E-4B5C-BAD1-D01D2F3C35F4}" type="pres">
      <dgm:prSet presAssocID="{966F49F6-BA6B-4D71-8AF8-2E9E1D1C9403}" presName="bgRect" presStyleLbl="bgShp" presStyleIdx="0" presStyleCnt="3"/>
      <dgm:spPr>
        <a:solidFill>
          <a:schemeClr val="bg1">
            <a:lumMod val="95000"/>
          </a:schemeClr>
        </a:solidFill>
      </dgm:spPr>
    </dgm:pt>
    <dgm:pt modelId="{4549F363-F4C2-46F3-A339-BAA0B131F23F}" type="pres">
      <dgm:prSet presAssocID="{966F49F6-BA6B-4D71-8AF8-2E9E1D1C940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with plant"/>
        </a:ext>
      </dgm:extLst>
    </dgm:pt>
    <dgm:pt modelId="{452580EF-2019-4B41-AA4C-46C213F51F35}" type="pres">
      <dgm:prSet presAssocID="{966F49F6-BA6B-4D71-8AF8-2E9E1D1C9403}" presName="spaceRect" presStyleCnt="0"/>
      <dgm:spPr/>
    </dgm:pt>
    <dgm:pt modelId="{2C48383D-1DB5-4BA5-9D3C-1139B20E3979}" type="pres">
      <dgm:prSet presAssocID="{966F49F6-BA6B-4D71-8AF8-2E9E1D1C9403}" presName="parTx" presStyleLbl="revTx" presStyleIdx="0" presStyleCnt="3">
        <dgm:presLayoutVars>
          <dgm:chMax val="0"/>
          <dgm:chPref val="0"/>
        </dgm:presLayoutVars>
      </dgm:prSet>
      <dgm:spPr/>
    </dgm:pt>
    <dgm:pt modelId="{88BE9727-A4FF-4C4A-9276-BEEEF2E87504}" type="pres">
      <dgm:prSet presAssocID="{50D8A202-5BAD-4BCE-99EC-3AD96BF3B817}" presName="sibTrans" presStyleCnt="0"/>
      <dgm:spPr/>
    </dgm:pt>
    <dgm:pt modelId="{C923B369-4413-4C2C-86E8-985342A19758}" type="pres">
      <dgm:prSet presAssocID="{D1AA8DCB-1FAC-47E4-85D3-9A432A960FCA}" presName="compNode" presStyleCnt="0"/>
      <dgm:spPr/>
    </dgm:pt>
    <dgm:pt modelId="{7DB6CB2F-F403-4F1F-880C-15613EAAA22E}" type="pres">
      <dgm:prSet presAssocID="{D1AA8DCB-1FAC-47E4-85D3-9A432A960FCA}" presName="bgRect" presStyleLbl="bgShp" presStyleIdx="1" presStyleCnt="3"/>
      <dgm:spPr>
        <a:solidFill>
          <a:schemeClr val="bg1">
            <a:lumMod val="95000"/>
          </a:schemeClr>
        </a:solidFill>
      </dgm:spPr>
    </dgm:pt>
    <dgm:pt modelId="{49DBF10B-DAD7-4BF8-99EB-F14879E23D76}" type="pres">
      <dgm:prSet presAssocID="{D1AA8DCB-1FAC-47E4-85D3-9A432A960F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03586F05-DAAE-46F7-A291-641C47A64453}" type="pres">
      <dgm:prSet presAssocID="{D1AA8DCB-1FAC-47E4-85D3-9A432A960FCA}" presName="spaceRect" presStyleCnt="0"/>
      <dgm:spPr/>
    </dgm:pt>
    <dgm:pt modelId="{EE844981-FA75-44BE-9A4E-5855483DD470}" type="pres">
      <dgm:prSet presAssocID="{D1AA8DCB-1FAC-47E4-85D3-9A432A960FCA}" presName="parTx" presStyleLbl="revTx" presStyleIdx="1" presStyleCnt="3">
        <dgm:presLayoutVars>
          <dgm:chMax val="0"/>
          <dgm:chPref val="0"/>
        </dgm:presLayoutVars>
      </dgm:prSet>
      <dgm:spPr/>
    </dgm:pt>
    <dgm:pt modelId="{E0572518-9266-4ACA-B06D-FF9B4DBF93EE}" type="pres">
      <dgm:prSet presAssocID="{9C3B402F-744A-4C24-AE4D-803006A3CE5E}" presName="sibTrans" presStyleCnt="0"/>
      <dgm:spPr/>
    </dgm:pt>
    <dgm:pt modelId="{23520AE1-BFD6-4EFA-8E30-438188F108EE}" type="pres">
      <dgm:prSet presAssocID="{C06459D4-967B-4E60-BB84-42729BC61299}" presName="compNode" presStyleCnt="0"/>
      <dgm:spPr/>
    </dgm:pt>
    <dgm:pt modelId="{B7D4A5EE-3CE2-414A-8EFC-3CFDC11B12F7}" type="pres">
      <dgm:prSet presAssocID="{C06459D4-967B-4E60-BB84-42729BC61299}" presName="bgRect" presStyleLbl="bgShp" presStyleIdx="2" presStyleCnt="3"/>
      <dgm:spPr>
        <a:solidFill>
          <a:schemeClr val="bg1">
            <a:lumMod val="95000"/>
          </a:schemeClr>
        </a:solidFill>
      </dgm:spPr>
    </dgm:pt>
    <dgm:pt modelId="{9EF07783-90EA-4741-80B5-C242EE6A89CC}" type="pres">
      <dgm:prSet presAssocID="{C06459D4-967B-4E60-BB84-42729BC612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ll scene"/>
        </a:ext>
      </dgm:extLst>
    </dgm:pt>
    <dgm:pt modelId="{93F3E5AB-8C6C-41F2-827A-C8C29B7A355F}" type="pres">
      <dgm:prSet presAssocID="{C06459D4-967B-4E60-BB84-42729BC61299}" presName="spaceRect" presStyleCnt="0"/>
      <dgm:spPr/>
    </dgm:pt>
    <dgm:pt modelId="{87A6BA79-85E6-4210-9582-21DEE0A0A8DE}" type="pres">
      <dgm:prSet presAssocID="{C06459D4-967B-4E60-BB84-42729BC61299}" presName="parTx" presStyleLbl="revTx" presStyleIdx="2" presStyleCnt="3">
        <dgm:presLayoutVars>
          <dgm:chMax val="0"/>
          <dgm:chPref val="0"/>
        </dgm:presLayoutVars>
      </dgm:prSet>
      <dgm:spPr/>
    </dgm:pt>
  </dgm:ptLst>
  <dgm:cxnLst>
    <dgm:cxn modelId="{FB81321C-71FF-463C-ABAD-B0FE43D66178}" srcId="{92AEF7D8-351B-42B7-9D3B-3FF6724F3551}" destId="{D1AA8DCB-1FAC-47E4-85D3-9A432A960FCA}" srcOrd="1" destOrd="0" parTransId="{58F0413D-0A37-4486-84CC-40B111ABD51C}" sibTransId="{9C3B402F-744A-4C24-AE4D-803006A3CE5E}"/>
    <dgm:cxn modelId="{94970C5B-D7C8-413D-98DF-B1788A4DEDA9}" srcId="{92AEF7D8-351B-42B7-9D3B-3FF6724F3551}" destId="{966F49F6-BA6B-4D71-8AF8-2E9E1D1C9403}" srcOrd="0" destOrd="0" parTransId="{83F7C978-9A46-4EFD-85BD-038A93CA514E}" sibTransId="{50D8A202-5BAD-4BCE-99EC-3AD96BF3B817}"/>
    <dgm:cxn modelId="{E4EA8043-D023-4C6C-8EE1-BC1EE7EB42A9}" type="presOf" srcId="{C06459D4-967B-4E60-BB84-42729BC61299}" destId="{87A6BA79-85E6-4210-9582-21DEE0A0A8DE}" srcOrd="0" destOrd="0" presId="urn:microsoft.com/office/officeart/2018/2/layout/IconVerticalSolidList"/>
    <dgm:cxn modelId="{C479EA9F-0189-4F40-A74E-B99652604940}" type="presOf" srcId="{D1AA8DCB-1FAC-47E4-85D3-9A432A960FCA}" destId="{EE844981-FA75-44BE-9A4E-5855483DD470}" srcOrd="0" destOrd="0" presId="urn:microsoft.com/office/officeart/2018/2/layout/IconVerticalSolidList"/>
    <dgm:cxn modelId="{C23F41C8-0567-4DD3-B8D3-921FD76703E0}" type="presOf" srcId="{966F49F6-BA6B-4D71-8AF8-2E9E1D1C9403}" destId="{2C48383D-1DB5-4BA5-9D3C-1139B20E3979}" srcOrd="0" destOrd="0" presId="urn:microsoft.com/office/officeart/2018/2/layout/IconVerticalSolidList"/>
    <dgm:cxn modelId="{5E4CF4CA-FC47-4882-9630-0ED857A350E3}" type="presOf" srcId="{92AEF7D8-351B-42B7-9D3B-3FF6724F3551}" destId="{F10E444C-64B9-4369-BAA4-470BD22FC1FB}" srcOrd="0" destOrd="0" presId="urn:microsoft.com/office/officeart/2018/2/layout/IconVerticalSolidList"/>
    <dgm:cxn modelId="{6F970BD5-D485-44EA-B443-B81BE6532CF8}" srcId="{92AEF7D8-351B-42B7-9D3B-3FF6724F3551}" destId="{C06459D4-967B-4E60-BB84-42729BC61299}" srcOrd="2" destOrd="0" parTransId="{02C01A7E-90EB-4EE4-827C-82500D7EC53C}" sibTransId="{9EBDB5B8-FBF9-424C-8244-D33947803D71}"/>
    <dgm:cxn modelId="{22E7814F-0B98-40DB-8199-F177AFD1B633}" type="presParOf" srcId="{F10E444C-64B9-4369-BAA4-470BD22FC1FB}" destId="{2E05205B-0177-4F97-9A8B-EFA1E962DAF5}" srcOrd="0" destOrd="0" presId="urn:microsoft.com/office/officeart/2018/2/layout/IconVerticalSolidList"/>
    <dgm:cxn modelId="{413F1F85-63EF-47B2-A2D9-BB4DE3165358}" type="presParOf" srcId="{2E05205B-0177-4F97-9A8B-EFA1E962DAF5}" destId="{831AB14E-826E-4B5C-BAD1-D01D2F3C35F4}" srcOrd="0" destOrd="0" presId="urn:microsoft.com/office/officeart/2018/2/layout/IconVerticalSolidList"/>
    <dgm:cxn modelId="{FE320FC5-72D9-4D4F-9C64-B8EC40975ED4}" type="presParOf" srcId="{2E05205B-0177-4F97-9A8B-EFA1E962DAF5}" destId="{4549F363-F4C2-46F3-A339-BAA0B131F23F}" srcOrd="1" destOrd="0" presId="urn:microsoft.com/office/officeart/2018/2/layout/IconVerticalSolidList"/>
    <dgm:cxn modelId="{50ABB76B-6198-4940-BBAD-A8DC8255501F}" type="presParOf" srcId="{2E05205B-0177-4F97-9A8B-EFA1E962DAF5}" destId="{452580EF-2019-4B41-AA4C-46C213F51F35}" srcOrd="2" destOrd="0" presId="urn:microsoft.com/office/officeart/2018/2/layout/IconVerticalSolidList"/>
    <dgm:cxn modelId="{9AE981A9-7C59-42E0-9724-12D1AFB41D2F}" type="presParOf" srcId="{2E05205B-0177-4F97-9A8B-EFA1E962DAF5}" destId="{2C48383D-1DB5-4BA5-9D3C-1139B20E3979}" srcOrd="3" destOrd="0" presId="urn:microsoft.com/office/officeart/2018/2/layout/IconVerticalSolidList"/>
    <dgm:cxn modelId="{B859BE93-6B9E-4791-A424-A376E8D780D0}" type="presParOf" srcId="{F10E444C-64B9-4369-BAA4-470BD22FC1FB}" destId="{88BE9727-A4FF-4C4A-9276-BEEEF2E87504}" srcOrd="1" destOrd="0" presId="urn:microsoft.com/office/officeart/2018/2/layout/IconVerticalSolidList"/>
    <dgm:cxn modelId="{3194A9F5-A176-43F1-A5FB-760B50859889}" type="presParOf" srcId="{F10E444C-64B9-4369-BAA4-470BD22FC1FB}" destId="{C923B369-4413-4C2C-86E8-985342A19758}" srcOrd="2" destOrd="0" presId="urn:microsoft.com/office/officeart/2018/2/layout/IconVerticalSolidList"/>
    <dgm:cxn modelId="{A3C3B4B8-D2F1-4797-A05A-1BEF9689000E}" type="presParOf" srcId="{C923B369-4413-4C2C-86E8-985342A19758}" destId="{7DB6CB2F-F403-4F1F-880C-15613EAAA22E}" srcOrd="0" destOrd="0" presId="urn:microsoft.com/office/officeart/2018/2/layout/IconVerticalSolidList"/>
    <dgm:cxn modelId="{09272C7A-837F-488C-917E-0937B3109DC6}" type="presParOf" srcId="{C923B369-4413-4C2C-86E8-985342A19758}" destId="{49DBF10B-DAD7-4BF8-99EB-F14879E23D76}" srcOrd="1" destOrd="0" presId="urn:microsoft.com/office/officeart/2018/2/layout/IconVerticalSolidList"/>
    <dgm:cxn modelId="{AC641FFB-E6BD-4752-84C3-3FF59056D212}" type="presParOf" srcId="{C923B369-4413-4C2C-86E8-985342A19758}" destId="{03586F05-DAAE-46F7-A291-641C47A64453}" srcOrd="2" destOrd="0" presId="urn:microsoft.com/office/officeart/2018/2/layout/IconVerticalSolidList"/>
    <dgm:cxn modelId="{F9FE1DDB-B14A-4CB7-8148-2D4E6467DFD5}" type="presParOf" srcId="{C923B369-4413-4C2C-86E8-985342A19758}" destId="{EE844981-FA75-44BE-9A4E-5855483DD470}" srcOrd="3" destOrd="0" presId="urn:microsoft.com/office/officeart/2018/2/layout/IconVerticalSolidList"/>
    <dgm:cxn modelId="{E9D138D1-698B-4E08-879F-9F043FA8F73E}" type="presParOf" srcId="{F10E444C-64B9-4369-BAA4-470BD22FC1FB}" destId="{E0572518-9266-4ACA-B06D-FF9B4DBF93EE}" srcOrd="3" destOrd="0" presId="urn:microsoft.com/office/officeart/2018/2/layout/IconVerticalSolidList"/>
    <dgm:cxn modelId="{A3CB2AC1-C861-47C9-B1AA-CC2496563DF9}" type="presParOf" srcId="{F10E444C-64B9-4369-BAA4-470BD22FC1FB}" destId="{23520AE1-BFD6-4EFA-8E30-438188F108EE}" srcOrd="4" destOrd="0" presId="urn:microsoft.com/office/officeart/2018/2/layout/IconVerticalSolidList"/>
    <dgm:cxn modelId="{1428F7EF-28C7-4DBD-8A31-8708A32536EB}" type="presParOf" srcId="{23520AE1-BFD6-4EFA-8E30-438188F108EE}" destId="{B7D4A5EE-3CE2-414A-8EFC-3CFDC11B12F7}" srcOrd="0" destOrd="0" presId="urn:microsoft.com/office/officeart/2018/2/layout/IconVerticalSolidList"/>
    <dgm:cxn modelId="{6DB0412D-E6CE-408E-9351-C39739FE2E51}" type="presParOf" srcId="{23520AE1-BFD6-4EFA-8E30-438188F108EE}" destId="{9EF07783-90EA-4741-80B5-C242EE6A89CC}" srcOrd="1" destOrd="0" presId="urn:microsoft.com/office/officeart/2018/2/layout/IconVerticalSolidList"/>
    <dgm:cxn modelId="{00E42311-8636-4C69-8426-99D19DA1F920}" type="presParOf" srcId="{23520AE1-BFD6-4EFA-8E30-438188F108EE}" destId="{93F3E5AB-8C6C-41F2-827A-C8C29B7A355F}" srcOrd="2" destOrd="0" presId="urn:microsoft.com/office/officeart/2018/2/layout/IconVerticalSolidList"/>
    <dgm:cxn modelId="{7AD75AB3-C9EA-492B-A122-457887595963}" type="presParOf" srcId="{23520AE1-BFD6-4EFA-8E30-438188F108EE}" destId="{87A6BA79-85E6-4210-9582-21DEE0A0A8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3644D76-575C-4476-B291-4E8C6BEFA06D}"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FE80B65B-29B8-4E00-9A08-FDA696D43F1C}">
      <dgm:prSet phldrT="[Text]" phldr="0"/>
      <dgm:spPr/>
      <dgm:t>
        <a:bodyPr/>
        <a:lstStyle/>
        <a:p>
          <a:pPr>
            <a:lnSpc>
              <a:spcPct val="100000"/>
            </a:lnSpc>
          </a:pPr>
          <a:r>
            <a:rPr lang="en-US">
              <a:latin typeface="Avenir Next LT Pro"/>
            </a:rPr>
            <a:t>Hypothesis 1: SHRM has a positive impact on OCBE</a:t>
          </a:r>
          <a:r>
            <a:rPr lang="en-US" b="0" i="0" u="none" strike="noStrike" cap="none" baseline="0" noProof="0">
              <a:latin typeface="Avenir Next LT Pro"/>
            </a:rPr>
            <a:t>.</a:t>
          </a:r>
          <a:endParaRPr lang="en-US"/>
        </a:p>
      </dgm:t>
    </dgm:pt>
    <dgm:pt modelId="{BC8E2251-D3B7-4AD1-BF7E-BD4AB38071BC}" type="parTrans" cxnId="{3DBFC422-D0DF-4504-B656-4F050493C37A}">
      <dgm:prSet/>
      <dgm:spPr/>
      <dgm:t>
        <a:bodyPr/>
        <a:lstStyle/>
        <a:p>
          <a:endParaRPr lang="en-US"/>
        </a:p>
      </dgm:t>
    </dgm:pt>
    <dgm:pt modelId="{980F6DC7-FE65-4A58-88BF-332FEB2B8861}" type="sibTrans" cxnId="{3DBFC422-D0DF-4504-B656-4F050493C37A}">
      <dgm:prSet phldrT="01"/>
      <dgm:spPr/>
      <dgm:t>
        <a:bodyPr/>
        <a:lstStyle/>
        <a:p>
          <a:endParaRPr lang="en-US"/>
        </a:p>
      </dgm:t>
    </dgm:pt>
    <dgm:pt modelId="{F704EA81-52DD-4C7B-9AD5-1E2071C2693A}">
      <dgm:prSet phldrT="[Text]" phldr="0"/>
      <dgm:spPr/>
      <dgm:t>
        <a:bodyPr/>
        <a:lstStyle/>
        <a:p>
          <a:pPr>
            <a:lnSpc>
              <a:spcPct val="100000"/>
            </a:lnSpc>
          </a:pPr>
          <a:r>
            <a:rPr lang="en-US"/>
            <a:t>Hypothesis </a:t>
          </a:r>
          <a:r>
            <a:rPr lang="en-US">
              <a:latin typeface="Avenir Next LT Pro"/>
            </a:rPr>
            <a:t>2</a:t>
          </a:r>
          <a:r>
            <a:rPr lang="en-US"/>
            <a:t>: </a:t>
          </a:r>
          <a:r>
            <a:rPr lang="en-US">
              <a:latin typeface="Avenir Next LT Pro"/>
            </a:rPr>
            <a:t>OCBE has a positive impact on environmental performance.</a:t>
          </a:r>
          <a:endParaRPr lang="en-US"/>
        </a:p>
      </dgm:t>
    </dgm:pt>
    <dgm:pt modelId="{B1CE50FC-9799-4592-B00D-01B9DB933B7E}" type="parTrans" cxnId="{1E4DD1B6-8DDE-4320-BBFF-07520ED6FDAB}">
      <dgm:prSet/>
      <dgm:spPr/>
      <dgm:t>
        <a:bodyPr/>
        <a:lstStyle/>
        <a:p>
          <a:endParaRPr lang="en-US"/>
        </a:p>
      </dgm:t>
    </dgm:pt>
    <dgm:pt modelId="{1EB1FECF-3D2F-438F-8ECE-6641B4922D9E}" type="sibTrans" cxnId="{1E4DD1B6-8DDE-4320-BBFF-07520ED6FDAB}">
      <dgm:prSet phldrT="02"/>
      <dgm:spPr/>
      <dgm:t>
        <a:bodyPr/>
        <a:lstStyle/>
        <a:p>
          <a:endParaRPr lang="en-US"/>
        </a:p>
      </dgm:t>
    </dgm:pt>
    <dgm:pt modelId="{573308CF-1B21-4683-9E0B-21B494F758F0}">
      <dgm:prSet phldrT="[Text]" phldr="0"/>
      <dgm:spPr/>
      <dgm:t>
        <a:bodyPr/>
        <a:lstStyle/>
        <a:p>
          <a:pPr>
            <a:lnSpc>
              <a:spcPct val="100000"/>
            </a:lnSpc>
          </a:pPr>
          <a:r>
            <a:rPr lang="en-US"/>
            <a:t>Hypothesis </a:t>
          </a:r>
          <a:r>
            <a:rPr lang="en-US">
              <a:latin typeface="Avenir Next LT Pro"/>
            </a:rPr>
            <a:t>3</a:t>
          </a:r>
          <a:r>
            <a:rPr lang="en-US"/>
            <a:t>: </a:t>
          </a:r>
          <a:r>
            <a:rPr lang="en-US">
              <a:latin typeface="Avenir Next LT Pro"/>
            </a:rPr>
            <a:t>OCEB mediates the relationship between SHRM and environmental performance.</a:t>
          </a:r>
          <a:endParaRPr lang="en-US"/>
        </a:p>
      </dgm:t>
    </dgm:pt>
    <dgm:pt modelId="{860BE6B3-0096-43F0-8690-008E1627ACEA}" type="parTrans" cxnId="{B8CAE503-5857-4EC2-B192-E311E6E8B567}">
      <dgm:prSet/>
      <dgm:spPr/>
      <dgm:t>
        <a:bodyPr/>
        <a:lstStyle/>
        <a:p>
          <a:endParaRPr lang="en-US"/>
        </a:p>
      </dgm:t>
    </dgm:pt>
    <dgm:pt modelId="{2CBF603B-464E-4AED-9370-D05CA00B8FFD}" type="sibTrans" cxnId="{B8CAE503-5857-4EC2-B192-E311E6E8B567}">
      <dgm:prSet phldrT="03"/>
      <dgm:spPr/>
      <dgm:t>
        <a:bodyPr/>
        <a:lstStyle/>
        <a:p>
          <a:endParaRPr lang="en-US"/>
        </a:p>
      </dgm:t>
    </dgm:pt>
    <dgm:pt modelId="{8B658367-682E-4ADB-87BC-5BA48F3C49FC}">
      <dgm:prSet phldrT="[Text]" phldr="0"/>
      <dgm:spPr/>
      <dgm:t>
        <a:bodyPr/>
        <a:lstStyle/>
        <a:p>
          <a:pPr>
            <a:lnSpc>
              <a:spcPct val="100000"/>
            </a:lnSpc>
          </a:pPr>
          <a:r>
            <a:rPr lang="en-US"/>
            <a:t>Hypothesis </a:t>
          </a:r>
          <a:r>
            <a:rPr lang="en-US">
              <a:latin typeface="Avenir Next LT Pro"/>
            </a:rPr>
            <a:t>4</a:t>
          </a:r>
          <a:r>
            <a:rPr lang="en-US"/>
            <a:t>: </a:t>
          </a:r>
          <a:r>
            <a:rPr lang="en-US">
              <a:latin typeface="Avenir Next LT Pro"/>
            </a:rPr>
            <a:t>Internal</a:t>
          </a:r>
          <a:r>
            <a:rPr lang="en-US"/>
            <a:t> environmental orientation positively</a:t>
          </a:r>
          <a:r>
            <a:rPr lang="en-US">
              <a:latin typeface="Avenir Next LT Pro"/>
            </a:rPr>
            <a:t> </a:t>
          </a:r>
          <a:r>
            <a:rPr lang="en-US"/>
            <a:t>moderates the impact of SHRM on OCBE.</a:t>
          </a:r>
        </a:p>
      </dgm:t>
    </dgm:pt>
    <dgm:pt modelId="{E8A5E3E9-C82C-473F-AC45-E59D08F64E8D}" type="parTrans" cxnId="{D9E2590B-6891-4F5D-9ADB-F78D7DB33E17}">
      <dgm:prSet/>
      <dgm:spPr/>
      <dgm:t>
        <a:bodyPr/>
        <a:lstStyle/>
        <a:p>
          <a:endParaRPr lang="en-US"/>
        </a:p>
      </dgm:t>
    </dgm:pt>
    <dgm:pt modelId="{3AD3EB46-130A-4B43-A660-23A713F8FBBF}" type="sibTrans" cxnId="{D9E2590B-6891-4F5D-9ADB-F78D7DB33E17}">
      <dgm:prSet phldrT="04"/>
      <dgm:spPr/>
      <dgm:t>
        <a:bodyPr/>
        <a:lstStyle/>
        <a:p>
          <a:endParaRPr lang="en-US"/>
        </a:p>
      </dgm:t>
    </dgm:pt>
    <dgm:pt modelId="{91A0008F-9554-474C-8CC9-B3FD8D1CDB1B}" type="pres">
      <dgm:prSet presAssocID="{D3644D76-575C-4476-B291-4E8C6BEFA06D}" presName="root" presStyleCnt="0">
        <dgm:presLayoutVars>
          <dgm:dir/>
          <dgm:resizeHandles val="exact"/>
        </dgm:presLayoutVars>
      </dgm:prSet>
      <dgm:spPr/>
    </dgm:pt>
    <dgm:pt modelId="{7B392930-F559-4FEB-A955-460E3219E69D}" type="pres">
      <dgm:prSet presAssocID="{FE80B65B-29B8-4E00-9A08-FDA696D43F1C}" presName="compNode" presStyleCnt="0"/>
      <dgm:spPr/>
    </dgm:pt>
    <dgm:pt modelId="{3E732B11-1B03-449B-B7FA-DBBF59C79131}" type="pres">
      <dgm:prSet presAssocID="{FE80B65B-29B8-4E00-9A08-FDA696D43F1C}" presName="bgRect" presStyleLbl="bgShp" presStyleIdx="0" presStyleCnt="4"/>
      <dgm:spPr/>
    </dgm:pt>
    <dgm:pt modelId="{757F8CB8-FA08-4699-9ADD-301228D56BB0}" type="pres">
      <dgm:prSet presAssocID="{FE80B65B-29B8-4E00-9A08-FDA696D43F1C}"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siness Growth"/>
        </a:ext>
      </dgm:extLst>
    </dgm:pt>
    <dgm:pt modelId="{5EB1AD40-B28A-482E-815C-BF12156A58CA}" type="pres">
      <dgm:prSet presAssocID="{FE80B65B-29B8-4E00-9A08-FDA696D43F1C}" presName="spaceRect" presStyleCnt="0"/>
      <dgm:spPr/>
    </dgm:pt>
    <dgm:pt modelId="{8619819D-5F21-4247-9D09-F4A6FF4E0B17}" type="pres">
      <dgm:prSet presAssocID="{FE80B65B-29B8-4E00-9A08-FDA696D43F1C}" presName="parTx" presStyleLbl="revTx" presStyleIdx="0" presStyleCnt="4">
        <dgm:presLayoutVars>
          <dgm:chMax val="0"/>
          <dgm:chPref val="0"/>
        </dgm:presLayoutVars>
      </dgm:prSet>
      <dgm:spPr/>
    </dgm:pt>
    <dgm:pt modelId="{F7BBCC25-7E45-4978-8C97-8F1602B61F53}" type="pres">
      <dgm:prSet presAssocID="{980F6DC7-FE65-4A58-88BF-332FEB2B8861}" presName="sibTrans" presStyleCnt="0"/>
      <dgm:spPr/>
    </dgm:pt>
    <dgm:pt modelId="{B47F38D7-CCA9-4626-B564-4B18EBCA4E45}" type="pres">
      <dgm:prSet presAssocID="{F704EA81-52DD-4C7B-9AD5-1E2071C2693A}" presName="compNode" presStyleCnt="0"/>
      <dgm:spPr/>
    </dgm:pt>
    <dgm:pt modelId="{D300FD2B-8EE7-4AE4-B071-83FF5C35C9BA}" type="pres">
      <dgm:prSet presAssocID="{F704EA81-52DD-4C7B-9AD5-1E2071C2693A}" presName="bgRect" presStyleLbl="bgShp" presStyleIdx="1" presStyleCnt="4"/>
      <dgm:spPr/>
    </dgm:pt>
    <dgm:pt modelId="{9ED792EF-571A-48D0-B6EB-60B60A15E43A}" type="pres">
      <dgm:prSet presAssocID="{F704EA81-52DD-4C7B-9AD5-1E2071C2693A}"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orest scene"/>
        </a:ext>
      </dgm:extLst>
    </dgm:pt>
    <dgm:pt modelId="{680B2CEF-7F0C-41A1-9C68-BC0CB4C50B16}" type="pres">
      <dgm:prSet presAssocID="{F704EA81-52DD-4C7B-9AD5-1E2071C2693A}" presName="spaceRect" presStyleCnt="0"/>
      <dgm:spPr/>
    </dgm:pt>
    <dgm:pt modelId="{638CE94A-516A-49AA-A2CA-9CBC49E06FE7}" type="pres">
      <dgm:prSet presAssocID="{F704EA81-52DD-4C7B-9AD5-1E2071C2693A}" presName="parTx" presStyleLbl="revTx" presStyleIdx="1" presStyleCnt="4">
        <dgm:presLayoutVars>
          <dgm:chMax val="0"/>
          <dgm:chPref val="0"/>
        </dgm:presLayoutVars>
      </dgm:prSet>
      <dgm:spPr/>
    </dgm:pt>
    <dgm:pt modelId="{321F557E-8729-4D12-9EAF-44DB90F2D30D}" type="pres">
      <dgm:prSet presAssocID="{1EB1FECF-3D2F-438F-8ECE-6641B4922D9E}" presName="sibTrans" presStyleCnt="0"/>
      <dgm:spPr/>
    </dgm:pt>
    <dgm:pt modelId="{997B46F2-7764-4D10-A3D6-42A7889FD1BC}" type="pres">
      <dgm:prSet presAssocID="{573308CF-1B21-4683-9E0B-21B494F758F0}" presName="compNode" presStyleCnt="0"/>
      <dgm:spPr/>
    </dgm:pt>
    <dgm:pt modelId="{19934518-8213-4DD9-8B61-B81B9AED68F5}" type="pres">
      <dgm:prSet presAssocID="{573308CF-1B21-4683-9E0B-21B494F758F0}" presName="bgRect" presStyleLbl="bgShp" presStyleIdx="2" presStyleCnt="4"/>
      <dgm:spPr/>
    </dgm:pt>
    <dgm:pt modelId="{1873A78B-B4F5-4C84-ACC0-5D30F0ED67D1}" type="pres">
      <dgm:prSet presAssocID="{573308CF-1B21-4683-9E0B-21B494F758F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ales of justice"/>
        </a:ext>
      </dgm:extLst>
    </dgm:pt>
    <dgm:pt modelId="{1700A8F0-24E3-4052-9E69-7BB1B5C70C5B}" type="pres">
      <dgm:prSet presAssocID="{573308CF-1B21-4683-9E0B-21B494F758F0}" presName="spaceRect" presStyleCnt="0"/>
      <dgm:spPr/>
    </dgm:pt>
    <dgm:pt modelId="{DDDFD1ED-3614-41C6-BF90-4F1B59820F00}" type="pres">
      <dgm:prSet presAssocID="{573308CF-1B21-4683-9E0B-21B494F758F0}" presName="parTx" presStyleLbl="revTx" presStyleIdx="2" presStyleCnt="4">
        <dgm:presLayoutVars>
          <dgm:chMax val="0"/>
          <dgm:chPref val="0"/>
        </dgm:presLayoutVars>
      </dgm:prSet>
      <dgm:spPr/>
    </dgm:pt>
    <dgm:pt modelId="{15C93A58-EB08-454B-B3CE-A7A8A42063CC}" type="pres">
      <dgm:prSet presAssocID="{2CBF603B-464E-4AED-9370-D05CA00B8FFD}" presName="sibTrans" presStyleCnt="0"/>
      <dgm:spPr/>
    </dgm:pt>
    <dgm:pt modelId="{B322C100-9856-4EC7-AB59-E894F9AEB2B8}" type="pres">
      <dgm:prSet presAssocID="{8B658367-682E-4ADB-87BC-5BA48F3C49FC}" presName="compNode" presStyleCnt="0"/>
      <dgm:spPr/>
    </dgm:pt>
    <dgm:pt modelId="{D4C4893E-51B8-4DFF-9639-593BD93B5AB5}" type="pres">
      <dgm:prSet presAssocID="{8B658367-682E-4ADB-87BC-5BA48F3C49FC}" presName="bgRect" presStyleLbl="bgShp" presStyleIdx="3" presStyleCnt="4"/>
      <dgm:spPr/>
    </dgm:pt>
    <dgm:pt modelId="{318A3E39-339F-4BBB-8AF6-8DBE2D7433DD}" type="pres">
      <dgm:prSet presAssocID="{8B658367-682E-4ADB-87BC-5BA48F3C49FC}"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Open hand with plant"/>
        </a:ext>
      </dgm:extLst>
    </dgm:pt>
    <dgm:pt modelId="{2ACCF6DB-62D3-4882-B25F-0C8ADD77A4EF}" type="pres">
      <dgm:prSet presAssocID="{8B658367-682E-4ADB-87BC-5BA48F3C49FC}" presName="spaceRect" presStyleCnt="0"/>
      <dgm:spPr/>
    </dgm:pt>
    <dgm:pt modelId="{DC36CCC6-492E-4339-9FEE-107DA6166447}" type="pres">
      <dgm:prSet presAssocID="{8B658367-682E-4ADB-87BC-5BA48F3C49FC}" presName="parTx" presStyleLbl="revTx" presStyleIdx="3" presStyleCnt="4">
        <dgm:presLayoutVars>
          <dgm:chMax val="0"/>
          <dgm:chPref val="0"/>
        </dgm:presLayoutVars>
      </dgm:prSet>
      <dgm:spPr/>
    </dgm:pt>
  </dgm:ptLst>
  <dgm:cxnLst>
    <dgm:cxn modelId="{B8CAE503-5857-4EC2-B192-E311E6E8B567}" srcId="{D3644D76-575C-4476-B291-4E8C6BEFA06D}" destId="{573308CF-1B21-4683-9E0B-21B494F758F0}" srcOrd="2" destOrd="0" parTransId="{860BE6B3-0096-43F0-8690-008E1627ACEA}" sibTransId="{2CBF603B-464E-4AED-9370-D05CA00B8FFD}"/>
    <dgm:cxn modelId="{D9E2590B-6891-4F5D-9ADB-F78D7DB33E17}" srcId="{D3644D76-575C-4476-B291-4E8C6BEFA06D}" destId="{8B658367-682E-4ADB-87BC-5BA48F3C49FC}" srcOrd="3" destOrd="0" parTransId="{E8A5E3E9-C82C-473F-AC45-E59D08F64E8D}" sibTransId="{3AD3EB46-130A-4B43-A660-23A713F8FBBF}"/>
    <dgm:cxn modelId="{89D34113-52F2-403D-83CE-E43F03FA1154}" type="presOf" srcId="{FE80B65B-29B8-4E00-9A08-FDA696D43F1C}" destId="{8619819D-5F21-4247-9D09-F4A6FF4E0B17}" srcOrd="0" destOrd="0" presId="urn:microsoft.com/office/officeart/2018/2/layout/IconVerticalSolidList"/>
    <dgm:cxn modelId="{3DBFC422-D0DF-4504-B656-4F050493C37A}" srcId="{D3644D76-575C-4476-B291-4E8C6BEFA06D}" destId="{FE80B65B-29B8-4E00-9A08-FDA696D43F1C}" srcOrd="0" destOrd="0" parTransId="{BC8E2251-D3B7-4AD1-BF7E-BD4AB38071BC}" sibTransId="{980F6DC7-FE65-4A58-88BF-332FEB2B8861}"/>
    <dgm:cxn modelId="{7878F85C-BCB7-4064-B7C0-E12BFB18DFFB}" type="presOf" srcId="{D3644D76-575C-4476-B291-4E8C6BEFA06D}" destId="{91A0008F-9554-474C-8CC9-B3FD8D1CDB1B}" srcOrd="0" destOrd="0" presId="urn:microsoft.com/office/officeart/2018/2/layout/IconVerticalSolidList"/>
    <dgm:cxn modelId="{2C095C8B-50F9-4CA6-84DF-34B11751E533}" type="presOf" srcId="{573308CF-1B21-4683-9E0B-21B494F758F0}" destId="{DDDFD1ED-3614-41C6-BF90-4F1B59820F00}" srcOrd="0" destOrd="0" presId="urn:microsoft.com/office/officeart/2018/2/layout/IconVerticalSolidList"/>
    <dgm:cxn modelId="{D4E0609D-2857-4F41-90FE-F7051C17A666}" type="presOf" srcId="{F704EA81-52DD-4C7B-9AD5-1E2071C2693A}" destId="{638CE94A-516A-49AA-A2CA-9CBC49E06FE7}" srcOrd="0" destOrd="0" presId="urn:microsoft.com/office/officeart/2018/2/layout/IconVerticalSolidList"/>
    <dgm:cxn modelId="{1E4DD1B6-8DDE-4320-BBFF-07520ED6FDAB}" srcId="{D3644D76-575C-4476-B291-4E8C6BEFA06D}" destId="{F704EA81-52DD-4C7B-9AD5-1E2071C2693A}" srcOrd="1" destOrd="0" parTransId="{B1CE50FC-9799-4592-B00D-01B9DB933B7E}" sibTransId="{1EB1FECF-3D2F-438F-8ECE-6641B4922D9E}"/>
    <dgm:cxn modelId="{DC1843DC-CDA2-4E1D-83C3-F0BFE3185F89}" type="presOf" srcId="{8B658367-682E-4ADB-87BC-5BA48F3C49FC}" destId="{DC36CCC6-492E-4339-9FEE-107DA6166447}" srcOrd="0" destOrd="0" presId="urn:microsoft.com/office/officeart/2018/2/layout/IconVerticalSolidList"/>
    <dgm:cxn modelId="{5FFE7B9E-25BC-4F63-955C-6133237C53ED}" type="presParOf" srcId="{91A0008F-9554-474C-8CC9-B3FD8D1CDB1B}" destId="{7B392930-F559-4FEB-A955-460E3219E69D}" srcOrd="0" destOrd="0" presId="urn:microsoft.com/office/officeart/2018/2/layout/IconVerticalSolidList"/>
    <dgm:cxn modelId="{1C17E618-32D4-4AFD-840B-AB4DD49CEC6F}" type="presParOf" srcId="{7B392930-F559-4FEB-A955-460E3219E69D}" destId="{3E732B11-1B03-449B-B7FA-DBBF59C79131}" srcOrd="0" destOrd="0" presId="urn:microsoft.com/office/officeart/2018/2/layout/IconVerticalSolidList"/>
    <dgm:cxn modelId="{C2D97BCA-D6D6-492E-ABF7-A520B2637849}" type="presParOf" srcId="{7B392930-F559-4FEB-A955-460E3219E69D}" destId="{757F8CB8-FA08-4699-9ADD-301228D56BB0}" srcOrd="1" destOrd="0" presId="urn:microsoft.com/office/officeart/2018/2/layout/IconVerticalSolidList"/>
    <dgm:cxn modelId="{6DE63132-3739-43C6-892A-EE775F91A61B}" type="presParOf" srcId="{7B392930-F559-4FEB-A955-460E3219E69D}" destId="{5EB1AD40-B28A-482E-815C-BF12156A58CA}" srcOrd="2" destOrd="0" presId="urn:microsoft.com/office/officeart/2018/2/layout/IconVerticalSolidList"/>
    <dgm:cxn modelId="{502E8073-F757-45CE-A2D7-E5645F81759A}" type="presParOf" srcId="{7B392930-F559-4FEB-A955-460E3219E69D}" destId="{8619819D-5F21-4247-9D09-F4A6FF4E0B17}" srcOrd="3" destOrd="0" presId="urn:microsoft.com/office/officeart/2018/2/layout/IconVerticalSolidList"/>
    <dgm:cxn modelId="{FD37162F-76D4-4D79-840E-E484473EE3DA}" type="presParOf" srcId="{91A0008F-9554-474C-8CC9-B3FD8D1CDB1B}" destId="{F7BBCC25-7E45-4978-8C97-8F1602B61F53}" srcOrd="1" destOrd="0" presId="urn:microsoft.com/office/officeart/2018/2/layout/IconVerticalSolidList"/>
    <dgm:cxn modelId="{AD25E36A-5B5C-4545-B67C-88400CFB3947}" type="presParOf" srcId="{91A0008F-9554-474C-8CC9-B3FD8D1CDB1B}" destId="{B47F38D7-CCA9-4626-B564-4B18EBCA4E45}" srcOrd="2" destOrd="0" presId="urn:microsoft.com/office/officeart/2018/2/layout/IconVerticalSolidList"/>
    <dgm:cxn modelId="{B8C205CE-E663-4E16-BA86-C586BD13FC7B}" type="presParOf" srcId="{B47F38D7-CCA9-4626-B564-4B18EBCA4E45}" destId="{D300FD2B-8EE7-4AE4-B071-83FF5C35C9BA}" srcOrd="0" destOrd="0" presId="urn:microsoft.com/office/officeart/2018/2/layout/IconVerticalSolidList"/>
    <dgm:cxn modelId="{E453DD1B-13AA-47C1-9901-CF6792ACC588}" type="presParOf" srcId="{B47F38D7-CCA9-4626-B564-4B18EBCA4E45}" destId="{9ED792EF-571A-48D0-B6EB-60B60A15E43A}" srcOrd="1" destOrd="0" presId="urn:microsoft.com/office/officeart/2018/2/layout/IconVerticalSolidList"/>
    <dgm:cxn modelId="{D1A2DBBA-91E6-4C87-93AF-F37062531779}" type="presParOf" srcId="{B47F38D7-CCA9-4626-B564-4B18EBCA4E45}" destId="{680B2CEF-7F0C-41A1-9C68-BC0CB4C50B16}" srcOrd="2" destOrd="0" presId="urn:microsoft.com/office/officeart/2018/2/layout/IconVerticalSolidList"/>
    <dgm:cxn modelId="{BE9C6CA6-BD3E-456A-BCFE-548AD354B41A}" type="presParOf" srcId="{B47F38D7-CCA9-4626-B564-4B18EBCA4E45}" destId="{638CE94A-516A-49AA-A2CA-9CBC49E06FE7}" srcOrd="3" destOrd="0" presId="urn:microsoft.com/office/officeart/2018/2/layout/IconVerticalSolidList"/>
    <dgm:cxn modelId="{DA75E913-3095-4E29-BBF9-184E00573BD6}" type="presParOf" srcId="{91A0008F-9554-474C-8CC9-B3FD8D1CDB1B}" destId="{321F557E-8729-4D12-9EAF-44DB90F2D30D}" srcOrd="3" destOrd="0" presId="urn:microsoft.com/office/officeart/2018/2/layout/IconVerticalSolidList"/>
    <dgm:cxn modelId="{25BA3480-04DF-4F8D-936D-DAEE63D43BBD}" type="presParOf" srcId="{91A0008F-9554-474C-8CC9-B3FD8D1CDB1B}" destId="{997B46F2-7764-4D10-A3D6-42A7889FD1BC}" srcOrd="4" destOrd="0" presId="urn:microsoft.com/office/officeart/2018/2/layout/IconVerticalSolidList"/>
    <dgm:cxn modelId="{A86A5A11-1C7B-4736-9FDF-9627AE7AD06C}" type="presParOf" srcId="{997B46F2-7764-4D10-A3D6-42A7889FD1BC}" destId="{19934518-8213-4DD9-8B61-B81B9AED68F5}" srcOrd="0" destOrd="0" presId="urn:microsoft.com/office/officeart/2018/2/layout/IconVerticalSolidList"/>
    <dgm:cxn modelId="{D7A84783-5C1B-4922-AE8A-5DD33AA2E889}" type="presParOf" srcId="{997B46F2-7764-4D10-A3D6-42A7889FD1BC}" destId="{1873A78B-B4F5-4C84-ACC0-5D30F0ED67D1}" srcOrd="1" destOrd="0" presId="urn:microsoft.com/office/officeart/2018/2/layout/IconVerticalSolidList"/>
    <dgm:cxn modelId="{DEC1F29E-F584-4872-AB14-912CF38AA12E}" type="presParOf" srcId="{997B46F2-7764-4D10-A3D6-42A7889FD1BC}" destId="{1700A8F0-24E3-4052-9E69-7BB1B5C70C5B}" srcOrd="2" destOrd="0" presId="urn:microsoft.com/office/officeart/2018/2/layout/IconVerticalSolidList"/>
    <dgm:cxn modelId="{CA429B43-8546-4577-9B43-1625B14805DD}" type="presParOf" srcId="{997B46F2-7764-4D10-A3D6-42A7889FD1BC}" destId="{DDDFD1ED-3614-41C6-BF90-4F1B59820F00}" srcOrd="3" destOrd="0" presId="urn:microsoft.com/office/officeart/2018/2/layout/IconVerticalSolidList"/>
    <dgm:cxn modelId="{EC83C973-5710-428E-8C3C-BBB97D21D8DE}" type="presParOf" srcId="{91A0008F-9554-474C-8CC9-B3FD8D1CDB1B}" destId="{15C93A58-EB08-454B-B3CE-A7A8A42063CC}" srcOrd="5" destOrd="0" presId="urn:microsoft.com/office/officeart/2018/2/layout/IconVerticalSolidList"/>
    <dgm:cxn modelId="{A62648EE-15EC-433A-8DC7-20F01A20E00D}" type="presParOf" srcId="{91A0008F-9554-474C-8CC9-B3FD8D1CDB1B}" destId="{B322C100-9856-4EC7-AB59-E894F9AEB2B8}" srcOrd="6" destOrd="0" presId="urn:microsoft.com/office/officeart/2018/2/layout/IconVerticalSolidList"/>
    <dgm:cxn modelId="{21A2918A-32D0-4507-9FD6-FD5356A3EAFB}" type="presParOf" srcId="{B322C100-9856-4EC7-AB59-E894F9AEB2B8}" destId="{D4C4893E-51B8-4DFF-9639-593BD93B5AB5}" srcOrd="0" destOrd="0" presId="urn:microsoft.com/office/officeart/2018/2/layout/IconVerticalSolidList"/>
    <dgm:cxn modelId="{F283AF93-C22B-416C-BA92-00C347134EDE}" type="presParOf" srcId="{B322C100-9856-4EC7-AB59-E894F9AEB2B8}" destId="{318A3E39-339F-4BBB-8AF6-8DBE2D7433DD}" srcOrd="1" destOrd="0" presId="urn:microsoft.com/office/officeart/2018/2/layout/IconVerticalSolidList"/>
    <dgm:cxn modelId="{ABD170B3-3588-4AE0-8185-55C3293AC009}" type="presParOf" srcId="{B322C100-9856-4EC7-AB59-E894F9AEB2B8}" destId="{2ACCF6DB-62D3-4882-B25F-0C8ADD77A4EF}" srcOrd="2" destOrd="0" presId="urn:microsoft.com/office/officeart/2018/2/layout/IconVerticalSolidList"/>
    <dgm:cxn modelId="{FC40BDDD-58E0-4B38-A5D6-4D3D2EDB89FE}" type="presParOf" srcId="{B322C100-9856-4EC7-AB59-E894F9AEB2B8}" destId="{DC36CCC6-492E-4339-9FEE-107DA616644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84FDAD-B6FC-48F4-8803-E7FC0DFEF8E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9881DDA-D79E-4286-A133-D2DE6473E3F1}">
      <dgm:prSet phldr="0"/>
      <dgm:spPr/>
      <dgm:t>
        <a:bodyPr/>
        <a:lstStyle/>
        <a:p>
          <a:pPr>
            <a:lnSpc>
              <a:spcPct val="100000"/>
            </a:lnSpc>
          </a:pPr>
          <a:r>
            <a:rPr lang="en-US">
              <a:latin typeface="Calibri"/>
              <a:cs typeface="Calibri"/>
            </a:rPr>
            <a:t>Sample Size</a:t>
          </a:r>
        </a:p>
      </dgm:t>
    </dgm:pt>
    <dgm:pt modelId="{94EEC1DE-DEB2-4AEE-9634-66CBB473F5CA}" type="parTrans" cxnId="{B0E9D661-FCBF-4BCE-800D-A0AF6B41CCBD}">
      <dgm:prSet/>
      <dgm:spPr/>
      <dgm:t>
        <a:bodyPr/>
        <a:lstStyle/>
        <a:p>
          <a:endParaRPr lang="en-US"/>
        </a:p>
      </dgm:t>
    </dgm:pt>
    <dgm:pt modelId="{DE217984-B8DC-46F7-A6AC-1B34AA8C8101}" type="sibTrans" cxnId="{B0E9D661-FCBF-4BCE-800D-A0AF6B41CCBD}">
      <dgm:prSet/>
      <dgm:spPr/>
      <dgm:t>
        <a:bodyPr/>
        <a:lstStyle/>
        <a:p>
          <a:endParaRPr lang="en-US"/>
        </a:p>
      </dgm:t>
    </dgm:pt>
    <dgm:pt modelId="{E0C8EA26-3A5A-46E8-98F1-9F87CF5D2F2A}">
      <dgm:prSet phldr="0"/>
      <dgm:spPr/>
      <dgm:t>
        <a:bodyPr/>
        <a:lstStyle/>
        <a:p>
          <a:pPr>
            <a:lnSpc>
              <a:spcPct val="100000"/>
            </a:lnSpc>
          </a:pPr>
          <a:r>
            <a:rPr lang="en-US">
              <a:latin typeface="Calibri"/>
              <a:cs typeface="Calibri"/>
            </a:rPr>
            <a:t>151 people</a:t>
          </a:r>
          <a:endParaRPr lang="en-US"/>
        </a:p>
      </dgm:t>
    </dgm:pt>
    <dgm:pt modelId="{FA48D8E7-019A-475D-B90D-31BFA6EE316C}" type="parTrans" cxnId="{6C689A3D-AFD9-4ACB-AD1D-8CB2579AD253}">
      <dgm:prSet/>
      <dgm:spPr/>
      <dgm:t>
        <a:bodyPr/>
        <a:lstStyle/>
        <a:p>
          <a:endParaRPr lang="en-US"/>
        </a:p>
      </dgm:t>
    </dgm:pt>
    <dgm:pt modelId="{D22635BF-0FE7-420F-B970-4665D47400A2}" type="sibTrans" cxnId="{6C689A3D-AFD9-4ACB-AD1D-8CB2579AD253}">
      <dgm:prSet/>
      <dgm:spPr/>
      <dgm:t>
        <a:bodyPr/>
        <a:lstStyle/>
        <a:p>
          <a:endParaRPr lang="en-US"/>
        </a:p>
      </dgm:t>
    </dgm:pt>
    <dgm:pt modelId="{803C7FD3-269A-4215-9852-B1783138F736}">
      <dgm:prSet phldr="0"/>
      <dgm:spPr/>
      <dgm:t>
        <a:bodyPr/>
        <a:lstStyle/>
        <a:p>
          <a:pPr>
            <a:lnSpc>
              <a:spcPct val="100000"/>
            </a:lnSpc>
          </a:pPr>
          <a:r>
            <a:rPr lang="en-US">
              <a:latin typeface="Calibri"/>
              <a:cs typeface="Calibri"/>
            </a:rPr>
            <a:t>Research Type </a:t>
          </a:r>
          <a:endParaRPr lang="en-US"/>
        </a:p>
      </dgm:t>
    </dgm:pt>
    <dgm:pt modelId="{99F5644E-E48D-408C-BE10-A341C0D120D5}" type="parTrans" cxnId="{75B3CD3E-8CE2-4C37-BC0E-E30F37887310}">
      <dgm:prSet/>
      <dgm:spPr/>
      <dgm:t>
        <a:bodyPr/>
        <a:lstStyle/>
        <a:p>
          <a:endParaRPr lang="en-CA"/>
        </a:p>
      </dgm:t>
    </dgm:pt>
    <dgm:pt modelId="{5368F300-FD3B-43A0-B2EA-DAB8C093A8A9}" type="sibTrans" cxnId="{75B3CD3E-8CE2-4C37-BC0E-E30F37887310}">
      <dgm:prSet/>
      <dgm:spPr/>
      <dgm:t>
        <a:bodyPr/>
        <a:lstStyle/>
        <a:p>
          <a:endParaRPr lang="en-CA"/>
        </a:p>
      </dgm:t>
    </dgm:pt>
    <dgm:pt modelId="{56F5EBF7-1A6E-4F93-9769-3E94FFAC7A30}">
      <dgm:prSet phldr="0"/>
      <dgm:spPr/>
      <dgm:t>
        <a:bodyPr/>
        <a:lstStyle/>
        <a:p>
          <a:pPr>
            <a:lnSpc>
              <a:spcPct val="100000"/>
            </a:lnSpc>
          </a:pPr>
          <a:r>
            <a:rPr lang="en-US">
              <a:latin typeface="Calibri"/>
              <a:cs typeface="Calibri"/>
            </a:rPr>
            <a:t>Quantitative </a:t>
          </a:r>
        </a:p>
      </dgm:t>
    </dgm:pt>
    <dgm:pt modelId="{DA5F1F9E-0A89-4CEC-8B0C-E2B60CFB67F9}" type="parTrans" cxnId="{72DB5318-42A4-435B-93BF-34C85DD28C57}">
      <dgm:prSet/>
      <dgm:spPr/>
      <dgm:t>
        <a:bodyPr/>
        <a:lstStyle/>
        <a:p>
          <a:endParaRPr lang="en-CA"/>
        </a:p>
      </dgm:t>
    </dgm:pt>
    <dgm:pt modelId="{086B8BD7-1B7C-4768-B7DA-8C53C6AA97FA}" type="sibTrans" cxnId="{72DB5318-42A4-435B-93BF-34C85DD28C57}">
      <dgm:prSet/>
      <dgm:spPr/>
      <dgm:t>
        <a:bodyPr/>
        <a:lstStyle/>
        <a:p>
          <a:endParaRPr lang="en-CA"/>
        </a:p>
      </dgm:t>
    </dgm:pt>
    <dgm:pt modelId="{68254A9E-7F35-48B8-8299-1FB5E191F2D0}">
      <dgm:prSet phldr="0"/>
      <dgm:spPr/>
      <dgm:t>
        <a:bodyPr/>
        <a:lstStyle/>
        <a:p>
          <a:pPr>
            <a:lnSpc>
              <a:spcPct val="100000"/>
            </a:lnSpc>
          </a:pPr>
          <a:r>
            <a:rPr lang="en-US">
              <a:latin typeface="Calibri"/>
              <a:cs typeface="Calibri"/>
            </a:rPr>
            <a:t>Region </a:t>
          </a:r>
          <a:endParaRPr lang="en-US"/>
        </a:p>
      </dgm:t>
    </dgm:pt>
    <dgm:pt modelId="{9325E3AE-1EBD-4555-AE00-8D7DF0EC0B15}" type="parTrans" cxnId="{0E5B1A58-736C-48B6-8CF2-1669408DA095}">
      <dgm:prSet/>
      <dgm:spPr/>
      <dgm:t>
        <a:bodyPr/>
        <a:lstStyle/>
        <a:p>
          <a:endParaRPr lang="en-CA"/>
        </a:p>
      </dgm:t>
    </dgm:pt>
    <dgm:pt modelId="{C5C02AD2-6F87-45AF-B163-EC63D0C15DB3}" type="sibTrans" cxnId="{0E5B1A58-736C-48B6-8CF2-1669408DA095}">
      <dgm:prSet/>
      <dgm:spPr/>
      <dgm:t>
        <a:bodyPr/>
        <a:lstStyle/>
        <a:p>
          <a:endParaRPr lang="en-CA"/>
        </a:p>
      </dgm:t>
    </dgm:pt>
    <dgm:pt modelId="{B4516BB1-70F5-4111-A37C-96BA43943440}">
      <dgm:prSet phldr="0"/>
      <dgm:spPr/>
      <dgm:t>
        <a:bodyPr/>
        <a:lstStyle/>
        <a:p>
          <a:pPr>
            <a:lnSpc>
              <a:spcPct val="100000"/>
            </a:lnSpc>
          </a:pPr>
          <a:r>
            <a:rPr lang="en-US">
              <a:latin typeface="Calibri"/>
              <a:cs typeface="Calibri"/>
            </a:rPr>
            <a:t>Northern China</a:t>
          </a:r>
        </a:p>
      </dgm:t>
    </dgm:pt>
    <dgm:pt modelId="{C828128A-D98D-43D6-BA03-717A0504AA0C}" type="parTrans" cxnId="{8FEC1E62-33E6-4F03-9087-3407C180F317}">
      <dgm:prSet/>
      <dgm:spPr/>
      <dgm:t>
        <a:bodyPr/>
        <a:lstStyle/>
        <a:p>
          <a:endParaRPr lang="en-CA"/>
        </a:p>
      </dgm:t>
    </dgm:pt>
    <dgm:pt modelId="{A1674BCE-21A2-4BDB-9F6A-5AD5406FF2DC}" type="sibTrans" cxnId="{8FEC1E62-33E6-4F03-9087-3407C180F317}">
      <dgm:prSet/>
      <dgm:spPr/>
      <dgm:t>
        <a:bodyPr/>
        <a:lstStyle/>
        <a:p>
          <a:endParaRPr lang="en-CA"/>
        </a:p>
      </dgm:t>
    </dgm:pt>
    <dgm:pt modelId="{7549E34E-E6FE-460F-BB66-3910F09035C2}">
      <dgm:prSet phldr="0"/>
      <dgm:spPr/>
      <dgm:t>
        <a:bodyPr/>
        <a:lstStyle/>
        <a:p>
          <a:pPr>
            <a:lnSpc>
              <a:spcPct val="100000"/>
            </a:lnSpc>
          </a:pPr>
          <a:r>
            <a:rPr lang="en-US">
              <a:latin typeface="Calibri"/>
              <a:cs typeface="Calibri"/>
            </a:rPr>
            <a:t>Manufacturing firms </a:t>
          </a:r>
        </a:p>
      </dgm:t>
    </dgm:pt>
    <dgm:pt modelId="{A3E1A8C1-3507-4376-BD74-3DFEFB6E679A}" type="parTrans" cxnId="{36BCBA6E-24D8-4548-9719-D3E8D6375A91}">
      <dgm:prSet/>
      <dgm:spPr/>
      <dgm:t>
        <a:bodyPr/>
        <a:lstStyle/>
        <a:p>
          <a:endParaRPr lang="en-CA"/>
        </a:p>
      </dgm:t>
    </dgm:pt>
    <dgm:pt modelId="{98E75B8A-BE96-4FA3-A922-1795E3B2E161}" type="sibTrans" cxnId="{36BCBA6E-24D8-4548-9719-D3E8D6375A91}">
      <dgm:prSet/>
      <dgm:spPr/>
      <dgm:t>
        <a:bodyPr/>
        <a:lstStyle/>
        <a:p>
          <a:endParaRPr lang="en-CA"/>
        </a:p>
      </dgm:t>
    </dgm:pt>
    <dgm:pt modelId="{115CEEAB-CD8F-43C4-9B61-74A839AC34D9}">
      <dgm:prSet phldr="0"/>
      <dgm:spPr/>
      <dgm:t>
        <a:bodyPr/>
        <a:lstStyle/>
        <a:p>
          <a:pPr>
            <a:lnSpc>
              <a:spcPct val="100000"/>
            </a:lnSpc>
          </a:pPr>
          <a:r>
            <a:rPr lang="en-US">
              <a:latin typeface="Calibri"/>
              <a:cs typeface="Calibri"/>
            </a:rPr>
            <a:t>Method</a:t>
          </a:r>
        </a:p>
      </dgm:t>
    </dgm:pt>
    <dgm:pt modelId="{F5BB2704-1C7B-4188-821A-81E28977E392}" type="parTrans" cxnId="{E6D93E95-B28E-4FAE-B63A-E52E2F76E4E7}">
      <dgm:prSet/>
      <dgm:spPr/>
      <dgm:t>
        <a:bodyPr/>
        <a:lstStyle/>
        <a:p>
          <a:endParaRPr lang="en-CA"/>
        </a:p>
      </dgm:t>
    </dgm:pt>
    <dgm:pt modelId="{1AB7D113-0EB1-414F-A1DD-7067B4160C1C}" type="sibTrans" cxnId="{E6D93E95-B28E-4FAE-B63A-E52E2F76E4E7}">
      <dgm:prSet/>
      <dgm:spPr/>
      <dgm:t>
        <a:bodyPr/>
        <a:lstStyle/>
        <a:p>
          <a:endParaRPr lang="en-CA"/>
        </a:p>
      </dgm:t>
    </dgm:pt>
    <dgm:pt modelId="{CD3D9ABF-4A4F-4C90-935D-1F07AA2C755D}">
      <dgm:prSet phldr="0"/>
      <dgm:spPr>
        <a:solidFill>
          <a:schemeClr val="accent2">
            <a:lumMod val="40000"/>
            <a:lumOff val="60000"/>
          </a:schemeClr>
        </a:solidFill>
      </dgm:spPr>
      <dgm:t>
        <a:bodyPr/>
        <a:lstStyle/>
        <a:p>
          <a:pPr>
            <a:lnSpc>
              <a:spcPct val="100000"/>
            </a:lnSpc>
          </a:pPr>
          <a:r>
            <a:rPr lang="en-US">
              <a:latin typeface="Calibri"/>
              <a:cs typeface="Calibri"/>
            </a:rPr>
            <a:t>On-site Interviews</a:t>
          </a:r>
        </a:p>
      </dgm:t>
    </dgm:pt>
    <dgm:pt modelId="{4C44750A-46C5-4348-B044-338C6D4CD0BF}" type="parTrans" cxnId="{AB6C567D-7CFC-4AA2-A31C-FD5FA7DF1C6E}">
      <dgm:prSet/>
      <dgm:spPr/>
      <dgm:t>
        <a:bodyPr/>
        <a:lstStyle/>
        <a:p>
          <a:endParaRPr lang="en-CA"/>
        </a:p>
      </dgm:t>
    </dgm:pt>
    <dgm:pt modelId="{74515CB1-5D97-471D-8BE7-1A34F673A2BC}" type="sibTrans" cxnId="{AB6C567D-7CFC-4AA2-A31C-FD5FA7DF1C6E}">
      <dgm:prSet/>
      <dgm:spPr/>
      <dgm:t>
        <a:bodyPr/>
        <a:lstStyle/>
        <a:p>
          <a:endParaRPr lang="en-CA"/>
        </a:p>
      </dgm:t>
    </dgm:pt>
    <dgm:pt modelId="{E58236AD-2A71-4418-A7E8-A766553ABC81}">
      <dgm:prSet phldr="0"/>
      <dgm:spPr/>
      <dgm:t>
        <a:bodyPr/>
        <a:lstStyle/>
        <a:p>
          <a:pPr>
            <a:lnSpc>
              <a:spcPct val="100000"/>
            </a:lnSpc>
          </a:pPr>
          <a:r>
            <a:rPr lang="en-US">
              <a:latin typeface="Calibri"/>
              <a:cs typeface="Calibri"/>
            </a:rPr>
            <a:t>Population</a:t>
          </a:r>
        </a:p>
      </dgm:t>
    </dgm:pt>
    <dgm:pt modelId="{02720927-D0A8-47DB-BDAB-FF4A6FFE9160}" type="parTrans" cxnId="{744557BE-CE11-45E1-9113-D610A34EFC1D}">
      <dgm:prSet/>
      <dgm:spPr/>
      <dgm:t>
        <a:bodyPr/>
        <a:lstStyle/>
        <a:p>
          <a:endParaRPr lang="en-CA"/>
        </a:p>
      </dgm:t>
    </dgm:pt>
    <dgm:pt modelId="{A137C982-1A71-4C1A-9513-B73D18C3DC17}" type="sibTrans" cxnId="{744557BE-CE11-45E1-9113-D610A34EFC1D}">
      <dgm:prSet/>
      <dgm:spPr/>
      <dgm:t>
        <a:bodyPr/>
        <a:lstStyle/>
        <a:p>
          <a:endParaRPr lang="en-CA"/>
        </a:p>
      </dgm:t>
    </dgm:pt>
    <dgm:pt modelId="{487BEE83-7DA5-4499-8C38-65916BB2F7E9}">
      <dgm:prSet phldr="0"/>
      <dgm:spPr/>
      <dgm:t>
        <a:bodyPr/>
        <a:lstStyle/>
        <a:p>
          <a:pPr>
            <a:lnSpc>
              <a:spcPct val="100000"/>
            </a:lnSpc>
          </a:pPr>
          <a:r>
            <a:rPr lang="en-US">
              <a:latin typeface="Calibri"/>
              <a:cs typeface="Calibri"/>
            </a:rPr>
            <a:t>212 HR Managers, </a:t>
          </a:r>
        </a:p>
      </dgm:t>
    </dgm:pt>
    <dgm:pt modelId="{25FC37A5-28DD-4F73-8799-A6DCEC4B4B38}" type="parTrans" cxnId="{58BD1666-C0EB-49B6-AAAD-561D0E1EB985}">
      <dgm:prSet/>
      <dgm:spPr/>
      <dgm:t>
        <a:bodyPr/>
        <a:lstStyle/>
        <a:p>
          <a:endParaRPr lang="en-CA"/>
        </a:p>
      </dgm:t>
    </dgm:pt>
    <dgm:pt modelId="{D8CA7EAD-FF10-45B1-9C01-FCADCAA2F7B2}" type="sibTrans" cxnId="{58BD1666-C0EB-49B6-AAAD-561D0E1EB985}">
      <dgm:prSet/>
      <dgm:spPr/>
      <dgm:t>
        <a:bodyPr/>
        <a:lstStyle/>
        <a:p>
          <a:endParaRPr lang="en-CA"/>
        </a:p>
      </dgm:t>
    </dgm:pt>
    <dgm:pt modelId="{CACCBE7D-9702-447B-B82F-A74C1106BC62}">
      <dgm:prSet phldr="0"/>
      <dgm:spPr/>
      <dgm:t>
        <a:bodyPr/>
        <a:lstStyle/>
        <a:p>
          <a:pPr>
            <a:lnSpc>
              <a:spcPct val="100000"/>
            </a:lnSpc>
          </a:pPr>
          <a:r>
            <a:rPr lang="en-US">
              <a:latin typeface="Calibri"/>
              <a:cs typeface="Calibri"/>
            </a:rPr>
            <a:t>198 CEO's</a:t>
          </a:r>
        </a:p>
      </dgm:t>
    </dgm:pt>
    <dgm:pt modelId="{C67A3AAF-236E-4A3B-92DF-794833990B37}" type="parTrans" cxnId="{746AC72D-B2A0-4C8B-98ED-7DD89A6E4325}">
      <dgm:prSet/>
      <dgm:spPr/>
      <dgm:t>
        <a:bodyPr/>
        <a:lstStyle/>
        <a:p>
          <a:endParaRPr lang="en-CA"/>
        </a:p>
      </dgm:t>
    </dgm:pt>
    <dgm:pt modelId="{B7F9B60C-2088-4026-98C4-28AF88B3ED2A}" type="sibTrans" cxnId="{746AC72D-B2A0-4C8B-98ED-7DD89A6E4325}">
      <dgm:prSet/>
      <dgm:spPr/>
      <dgm:t>
        <a:bodyPr/>
        <a:lstStyle/>
        <a:p>
          <a:endParaRPr lang="en-CA"/>
        </a:p>
      </dgm:t>
    </dgm:pt>
    <dgm:pt modelId="{CC231F0B-7718-4ECA-A3D4-E5D06CA714A9}">
      <dgm:prSet phldr="0"/>
      <dgm:spPr/>
      <dgm:t>
        <a:bodyPr/>
        <a:lstStyle/>
        <a:p>
          <a:pPr>
            <a:lnSpc>
              <a:spcPct val="100000"/>
            </a:lnSpc>
          </a:pPr>
          <a:r>
            <a:rPr lang="en-US">
              <a:latin typeface="Calibri"/>
              <a:cs typeface="Calibri"/>
            </a:rPr>
            <a:t>2250 Frontline Workers</a:t>
          </a:r>
        </a:p>
      </dgm:t>
    </dgm:pt>
    <dgm:pt modelId="{937851D9-6ACB-4BA6-9D11-779FF3F2B70B}" type="parTrans" cxnId="{24CCB9A2-E89F-4029-B267-DD6DF110ED16}">
      <dgm:prSet/>
      <dgm:spPr/>
      <dgm:t>
        <a:bodyPr/>
        <a:lstStyle/>
        <a:p>
          <a:endParaRPr lang="en-CA"/>
        </a:p>
      </dgm:t>
    </dgm:pt>
    <dgm:pt modelId="{88051205-CB56-4B23-9933-728C64E1FE6F}" type="sibTrans" cxnId="{24CCB9A2-E89F-4029-B267-DD6DF110ED16}">
      <dgm:prSet/>
      <dgm:spPr/>
      <dgm:t>
        <a:bodyPr/>
        <a:lstStyle/>
        <a:p>
          <a:endParaRPr lang="en-CA"/>
        </a:p>
      </dgm:t>
    </dgm:pt>
    <dgm:pt modelId="{D7B17EF8-D652-4BBB-A09B-00CED0644D05}">
      <dgm:prSet phldr="0"/>
      <dgm:spPr/>
      <dgm:t>
        <a:bodyPr/>
        <a:lstStyle/>
        <a:p>
          <a:pPr>
            <a:lnSpc>
              <a:spcPct val="100000"/>
            </a:lnSpc>
          </a:pPr>
          <a:r>
            <a:rPr lang="en-US">
              <a:latin typeface="Calibri"/>
              <a:cs typeface="Calibri"/>
            </a:rPr>
            <a:t>Case studies were also used</a:t>
          </a:r>
        </a:p>
      </dgm:t>
    </dgm:pt>
    <dgm:pt modelId="{A43CFB6C-0EA0-4CF5-ACC5-6B131D4C7194}" type="parTrans" cxnId="{0D1196DE-62D7-4385-A530-42404B898BE0}">
      <dgm:prSet/>
      <dgm:spPr/>
      <dgm:t>
        <a:bodyPr/>
        <a:lstStyle/>
        <a:p>
          <a:endParaRPr lang="en-CA"/>
        </a:p>
      </dgm:t>
    </dgm:pt>
    <dgm:pt modelId="{93B3714C-5E44-4D33-A2B7-7734FF3967E7}" type="sibTrans" cxnId="{0D1196DE-62D7-4385-A530-42404B898BE0}">
      <dgm:prSet/>
      <dgm:spPr/>
      <dgm:t>
        <a:bodyPr/>
        <a:lstStyle/>
        <a:p>
          <a:endParaRPr lang="en-CA"/>
        </a:p>
      </dgm:t>
    </dgm:pt>
    <dgm:pt modelId="{1D29E4F3-F749-4A83-9360-D830B4199DD7}" type="pres">
      <dgm:prSet presAssocID="{0684FDAD-B6FC-48F4-8803-E7FC0DFEF8E8}" presName="root" presStyleCnt="0">
        <dgm:presLayoutVars>
          <dgm:dir/>
          <dgm:resizeHandles val="exact"/>
        </dgm:presLayoutVars>
      </dgm:prSet>
      <dgm:spPr/>
    </dgm:pt>
    <dgm:pt modelId="{CEE41560-7154-4AF4-83EA-0055FBB36715}" type="pres">
      <dgm:prSet presAssocID="{803C7FD3-269A-4215-9852-B1783138F736}" presName="compNode" presStyleCnt="0"/>
      <dgm:spPr/>
    </dgm:pt>
    <dgm:pt modelId="{3C9E8E80-4A96-43E7-B12D-604279A58FFE}" type="pres">
      <dgm:prSet presAssocID="{803C7FD3-269A-4215-9852-B1783138F736}" presName="bgRect" presStyleLbl="bgShp" presStyleIdx="0" presStyleCnt="5"/>
      <dgm:spPr>
        <a:solidFill>
          <a:schemeClr val="accent2">
            <a:lumMod val="40000"/>
            <a:lumOff val="60000"/>
          </a:schemeClr>
        </a:solidFill>
      </dgm:spPr>
    </dgm:pt>
    <dgm:pt modelId="{E83DC056-906D-4443-A7A0-0E17D2B49B4C}" type="pres">
      <dgm:prSet presAssocID="{803C7FD3-269A-4215-9852-B1783138F73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icroscope"/>
        </a:ext>
      </dgm:extLst>
    </dgm:pt>
    <dgm:pt modelId="{7001FAFD-86F8-41D8-B407-BB9CF08B45A8}" type="pres">
      <dgm:prSet presAssocID="{803C7FD3-269A-4215-9852-B1783138F736}" presName="spaceRect" presStyleCnt="0"/>
      <dgm:spPr/>
    </dgm:pt>
    <dgm:pt modelId="{0C4777F3-75C6-4448-8EBE-323FC218175B}" type="pres">
      <dgm:prSet presAssocID="{803C7FD3-269A-4215-9852-B1783138F736}" presName="parTx" presStyleLbl="revTx" presStyleIdx="0" presStyleCnt="10">
        <dgm:presLayoutVars>
          <dgm:chMax val="0"/>
          <dgm:chPref val="0"/>
        </dgm:presLayoutVars>
      </dgm:prSet>
      <dgm:spPr/>
    </dgm:pt>
    <dgm:pt modelId="{A9323D39-DE2E-4F3F-A2FC-DC591F954EB9}" type="pres">
      <dgm:prSet presAssocID="{803C7FD3-269A-4215-9852-B1783138F736}" presName="desTx" presStyleLbl="revTx" presStyleIdx="1" presStyleCnt="10">
        <dgm:presLayoutVars/>
      </dgm:prSet>
      <dgm:spPr/>
    </dgm:pt>
    <dgm:pt modelId="{8A2E6BCD-64D6-4B51-B00F-D707CEA8B783}" type="pres">
      <dgm:prSet presAssocID="{5368F300-FD3B-43A0-B2EA-DAB8C093A8A9}" presName="sibTrans" presStyleCnt="0"/>
      <dgm:spPr/>
    </dgm:pt>
    <dgm:pt modelId="{2B28ABF7-5381-4625-9C13-27523B144BF0}" type="pres">
      <dgm:prSet presAssocID="{68254A9E-7F35-48B8-8299-1FB5E191F2D0}" presName="compNode" presStyleCnt="0"/>
      <dgm:spPr/>
    </dgm:pt>
    <dgm:pt modelId="{43075619-7D46-4DB4-B9A7-87FACD4AB890}" type="pres">
      <dgm:prSet presAssocID="{68254A9E-7F35-48B8-8299-1FB5E191F2D0}" presName="bgRect" presStyleLbl="bgShp" presStyleIdx="1" presStyleCnt="5"/>
      <dgm:spPr>
        <a:solidFill>
          <a:schemeClr val="accent2">
            <a:lumMod val="40000"/>
            <a:lumOff val="60000"/>
          </a:schemeClr>
        </a:solidFill>
      </dgm:spPr>
    </dgm:pt>
    <dgm:pt modelId="{57FC8BC4-8F59-4964-A8CA-384ACD045AD0}" type="pres">
      <dgm:prSet presAssocID="{68254A9E-7F35-48B8-8299-1FB5E191F2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94257EA3-8832-4B13-AB5C-D9C04E4487B7}" type="pres">
      <dgm:prSet presAssocID="{68254A9E-7F35-48B8-8299-1FB5E191F2D0}" presName="spaceRect" presStyleCnt="0"/>
      <dgm:spPr/>
    </dgm:pt>
    <dgm:pt modelId="{375F7C8C-7438-4415-A8E9-00246F0DECCE}" type="pres">
      <dgm:prSet presAssocID="{68254A9E-7F35-48B8-8299-1FB5E191F2D0}" presName="parTx" presStyleLbl="revTx" presStyleIdx="2" presStyleCnt="10">
        <dgm:presLayoutVars>
          <dgm:chMax val="0"/>
          <dgm:chPref val="0"/>
        </dgm:presLayoutVars>
      </dgm:prSet>
      <dgm:spPr/>
    </dgm:pt>
    <dgm:pt modelId="{163CB4BC-A53D-4AFD-BA76-DA18EF3525F1}" type="pres">
      <dgm:prSet presAssocID="{68254A9E-7F35-48B8-8299-1FB5E191F2D0}" presName="desTx" presStyleLbl="revTx" presStyleIdx="3" presStyleCnt="10">
        <dgm:presLayoutVars/>
      </dgm:prSet>
      <dgm:spPr/>
    </dgm:pt>
    <dgm:pt modelId="{C1F55ACC-E175-4D0A-AC77-EE6934691F03}" type="pres">
      <dgm:prSet presAssocID="{C5C02AD2-6F87-45AF-B163-EC63D0C15DB3}" presName="sibTrans" presStyleCnt="0"/>
      <dgm:spPr/>
    </dgm:pt>
    <dgm:pt modelId="{78C47E89-5048-4223-BC57-B71C61CFB40B}" type="pres">
      <dgm:prSet presAssocID="{115CEEAB-CD8F-43C4-9B61-74A839AC34D9}" presName="compNode" presStyleCnt="0"/>
      <dgm:spPr/>
    </dgm:pt>
    <dgm:pt modelId="{118E6583-8250-4B8D-B7B0-72D5F03A1071}" type="pres">
      <dgm:prSet presAssocID="{115CEEAB-CD8F-43C4-9B61-74A839AC34D9}" presName="bgRect" presStyleLbl="bgShp" presStyleIdx="2" presStyleCnt="5"/>
      <dgm:spPr>
        <a:solidFill>
          <a:schemeClr val="accent2">
            <a:lumMod val="40000"/>
            <a:lumOff val="60000"/>
          </a:schemeClr>
        </a:solidFill>
      </dgm:spPr>
    </dgm:pt>
    <dgm:pt modelId="{E96FB7B0-2D07-450E-ADB3-4F40893CAF59}" type="pres">
      <dgm:prSet presAssocID="{115CEEAB-CD8F-43C4-9B61-74A839AC34D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Questions"/>
        </a:ext>
      </dgm:extLst>
    </dgm:pt>
    <dgm:pt modelId="{3A3B67DB-FA3C-4F3E-A2EB-9FF5E5C172A4}" type="pres">
      <dgm:prSet presAssocID="{115CEEAB-CD8F-43C4-9B61-74A839AC34D9}" presName="spaceRect" presStyleCnt="0"/>
      <dgm:spPr/>
    </dgm:pt>
    <dgm:pt modelId="{99273622-20F3-4F2C-A8AC-4566FF1B4764}" type="pres">
      <dgm:prSet presAssocID="{115CEEAB-CD8F-43C4-9B61-74A839AC34D9}" presName="parTx" presStyleLbl="revTx" presStyleIdx="4" presStyleCnt="10">
        <dgm:presLayoutVars>
          <dgm:chMax val="0"/>
          <dgm:chPref val="0"/>
        </dgm:presLayoutVars>
      </dgm:prSet>
      <dgm:spPr/>
    </dgm:pt>
    <dgm:pt modelId="{BC00E0DA-1993-494B-8966-64EE18FFD60C}" type="pres">
      <dgm:prSet presAssocID="{115CEEAB-CD8F-43C4-9B61-74A839AC34D9}" presName="desTx" presStyleLbl="revTx" presStyleIdx="5" presStyleCnt="10">
        <dgm:presLayoutVars/>
      </dgm:prSet>
      <dgm:spPr/>
    </dgm:pt>
    <dgm:pt modelId="{46ED037A-EC7B-4DAB-8C87-7256FB41E770}" type="pres">
      <dgm:prSet presAssocID="{1AB7D113-0EB1-414F-A1DD-7067B4160C1C}" presName="sibTrans" presStyleCnt="0"/>
      <dgm:spPr/>
    </dgm:pt>
    <dgm:pt modelId="{CF95FE22-8820-4DFA-8446-94C29C5C431E}" type="pres">
      <dgm:prSet presAssocID="{E58236AD-2A71-4418-A7E8-A766553ABC81}" presName="compNode" presStyleCnt="0"/>
      <dgm:spPr/>
    </dgm:pt>
    <dgm:pt modelId="{C76E1B56-3D89-430A-9056-68A6615712D1}" type="pres">
      <dgm:prSet presAssocID="{E58236AD-2A71-4418-A7E8-A766553ABC81}" presName="bgRect" presStyleLbl="bgShp" presStyleIdx="3" presStyleCnt="5"/>
      <dgm:spPr>
        <a:solidFill>
          <a:schemeClr val="accent2">
            <a:lumMod val="40000"/>
            <a:lumOff val="60000"/>
          </a:schemeClr>
        </a:solidFill>
      </dgm:spPr>
    </dgm:pt>
    <dgm:pt modelId="{4D140CCF-8CE9-4238-99F2-0C71B905860F}" type="pres">
      <dgm:prSet presAssocID="{E58236AD-2A71-4418-A7E8-A766553ABC8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roup of people"/>
        </a:ext>
      </dgm:extLst>
    </dgm:pt>
    <dgm:pt modelId="{D47CC182-6C76-43A9-8F8D-7702424FD41B}" type="pres">
      <dgm:prSet presAssocID="{E58236AD-2A71-4418-A7E8-A766553ABC81}" presName="spaceRect" presStyleCnt="0"/>
      <dgm:spPr/>
    </dgm:pt>
    <dgm:pt modelId="{79D14CFA-F48D-43D2-8AB8-1FA2A91C0A89}" type="pres">
      <dgm:prSet presAssocID="{E58236AD-2A71-4418-A7E8-A766553ABC81}" presName="parTx" presStyleLbl="revTx" presStyleIdx="6" presStyleCnt="10">
        <dgm:presLayoutVars>
          <dgm:chMax val="0"/>
          <dgm:chPref val="0"/>
        </dgm:presLayoutVars>
      </dgm:prSet>
      <dgm:spPr/>
    </dgm:pt>
    <dgm:pt modelId="{1CF554AD-063E-411B-B931-5944F7A659A1}" type="pres">
      <dgm:prSet presAssocID="{E58236AD-2A71-4418-A7E8-A766553ABC81}" presName="desTx" presStyleLbl="revTx" presStyleIdx="7" presStyleCnt="10">
        <dgm:presLayoutVars/>
      </dgm:prSet>
      <dgm:spPr/>
    </dgm:pt>
    <dgm:pt modelId="{9ABEC0A4-DDA2-4A77-97E5-1CC8339AA25C}" type="pres">
      <dgm:prSet presAssocID="{A137C982-1A71-4C1A-9513-B73D18C3DC17}" presName="sibTrans" presStyleCnt="0"/>
      <dgm:spPr/>
    </dgm:pt>
    <dgm:pt modelId="{584EC5C6-CAA4-4889-BC25-1C2068103A24}" type="pres">
      <dgm:prSet presAssocID="{19881DDA-D79E-4286-A133-D2DE6473E3F1}" presName="compNode" presStyleCnt="0"/>
      <dgm:spPr/>
    </dgm:pt>
    <dgm:pt modelId="{6E0C9F3D-1C9C-4266-AFF3-052D2471AB0A}" type="pres">
      <dgm:prSet presAssocID="{19881DDA-D79E-4286-A133-D2DE6473E3F1}" presName="bgRect" presStyleLbl="bgShp" presStyleIdx="4" presStyleCnt="5"/>
      <dgm:spPr>
        <a:solidFill>
          <a:schemeClr val="accent2">
            <a:lumMod val="40000"/>
            <a:lumOff val="60000"/>
          </a:schemeClr>
        </a:solidFill>
      </dgm:spPr>
    </dgm:pt>
    <dgm:pt modelId="{DA5BD34D-BFA4-4607-91F4-14252DC79397}" type="pres">
      <dgm:prSet presAssocID="{19881DDA-D79E-4286-A133-D2DE6473E3F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23AD6419-F33B-478E-83F8-5BD938556F95}" type="pres">
      <dgm:prSet presAssocID="{19881DDA-D79E-4286-A133-D2DE6473E3F1}" presName="spaceRect" presStyleCnt="0"/>
      <dgm:spPr/>
    </dgm:pt>
    <dgm:pt modelId="{E6240956-A3A7-4374-BF20-13EDCF656A53}" type="pres">
      <dgm:prSet presAssocID="{19881DDA-D79E-4286-A133-D2DE6473E3F1}" presName="parTx" presStyleLbl="revTx" presStyleIdx="8" presStyleCnt="10">
        <dgm:presLayoutVars>
          <dgm:chMax val="0"/>
          <dgm:chPref val="0"/>
        </dgm:presLayoutVars>
      </dgm:prSet>
      <dgm:spPr/>
    </dgm:pt>
    <dgm:pt modelId="{AB50DEE9-DF34-4C55-A37C-978DE9F32A60}" type="pres">
      <dgm:prSet presAssocID="{19881DDA-D79E-4286-A133-D2DE6473E3F1}" presName="desTx" presStyleLbl="revTx" presStyleIdx="9" presStyleCnt="10">
        <dgm:presLayoutVars/>
      </dgm:prSet>
      <dgm:spPr/>
    </dgm:pt>
  </dgm:ptLst>
  <dgm:cxnLst>
    <dgm:cxn modelId="{72DB5318-42A4-435B-93BF-34C85DD28C57}" srcId="{803C7FD3-269A-4215-9852-B1783138F736}" destId="{56F5EBF7-1A6E-4F93-9769-3E94FFAC7A30}" srcOrd="0" destOrd="0" parTransId="{DA5F1F9E-0A89-4CEC-8B0C-E2B60CFB67F9}" sibTransId="{086B8BD7-1B7C-4768-B7DA-8C53C6AA97FA}"/>
    <dgm:cxn modelId="{CF6EA31D-D5AA-4FCC-87AC-8565B15531B2}" type="presOf" srcId="{803C7FD3-269A-4215-9852-B1783138F736}" destId="{0C4777F3-75C6-4448-8EBE-323FC218175B}" srcOrd="0" destOrd="0" presId="urn:microsoft.com/office/officeart/2018/2/layout/IconVerticalSolidList"/>
    <dgm:cxn modelId="{746AC72D-B2A0-4C8B-98ED-7DD89A6E4325}" srcId="{E58236AD-2A71-4418-A7E8-A766553ABC81}" destId="{CACCBE7D-9702-447B-B82F-A74C1106BC62}" srcOrd="1" destOrd="0" parTransId="{C67A3AAF-236E-4A3B-92DF-794833990B37}" sibTransId="{B7F9B60C-2088-4026-98C4-28AF88B3ED2A}"/>
    <dgm:cxn modelId="{4970733A-73D4-41D0-8E0C-C62997E0864F}" type="presOf" srcId="{E58236AD-2A71-4418-A7E8-A766553ABC81}" destId="{79D14CFA-F48D-43D2-8AB8-1FA2A91C0A89}" srcOrd="0" destOrd="0" presId="urn:microsoft.com/office/officeart/2018/2/layout/IconVerticalSolidList"/>
    <dgm:cxn modelId="{6C689A3D-AFD9-4ACB-AD1D-8CB2579AD253}" srcId="{19881DDA-D79E-4286-A133-D2DE6473E3F1}" destId="{E0C8EA26-3A5A-46E8-98F1-9F87CF5D2F2A}" srcOrd="0" destOrd="0" parTransId="{FA48D8E7-019A-475D-B90D-31BFA6EE316C}" sibTransId="{D22635BF-0FE7-420F-B970-4665D47400A2}"/>
    <dgm:cxn modelId="{75B3CD3E-8CE2-4C37-BC0E-E30F37887310}" srcId="{0684FDAD-B6FC-48F4-8803-E7FC0DFEF8E8}" destId="{803C7FD3-269A-4215-9852-B1783138F736}" srcOrd="0" destOrd="0" parTransId="{99F5644E-E48D-408C-BE10-A341C0D120D5}" sibTransId="{5368F300-FD3B-43A0-B2EA-DAB8C093A8A9}"/>
    <dgm:cxn modelId="{D0DD4261-614B-43FF-B1A8-C3C41897CCFC}" type="presOf" srcId="{CC231F0B-7718-4ECA-A3D4-E5D06CA714A9}" destId="{1CF554AD-063E-411B-B931-5944F7A659A1}" srcOrd="0" destOrd="2" presId="urn:microsoft.com/office/officeart/2018/2/layout/IconVerticalSolidList"/>
    <dgm:cxn modelId="{B0E9D661-FCBF-4BCE-800D-A0AF6B41CCBD}" srcId="{0684FDAD-B6FC-48F4-8803-E7FC0DFEF8E8}" destId="{19881DDA-D79E-4286-A133-D2DE6473E3F1}" srcOrd="4" destOrd="0" parTransId="{94EEC1DE-DEB2-4AEE-9634-66CBB473F5CA}" sibTransId="{DE217984-B8DC-46F7-A6AC-1B34AA8C8101}"/>
    <dgm:cxn modelId="{F3EE0D42-B185-4319-B965-6781E5E0D606}" type="presOf" srcId="{19881DDA-D79E-4286-A133-D2DE6473E3F1}" destId="{E6240956-A3A7-4374-BF20-13EDCF656A53}" srcOrd="0" destOrd="0" presId="urn:microsoft.com/office/officeart/2018/2/layout/IconVerticalSolidList"/>
    <dgm:cxn modelId="{8FEC1E62-33E6-4F03-9087-3407C180F317}" srcId="{68254A9E-7F35-48B8-8299-1FB5E191F2D0}" destId="{B4516BB1-70F5-4111-A37C-96BA43943440}" srcOrd="0" destOrd="0" parTransId="{C828128A-D98D-43D6-BA03-717A0504AA0C}" sibTransId="{A1674BCE-21A2-4BDB-9F6A-5AD5406FF2DC}"/>
    <dgm:cxn modelId="{58BD1666-C0EB-49B6-AAAD-561D0E1EB985}" srcId="{E58236AD-2A71-4418-A7E8-A766553ABC81}" destId="{487BEE83-7DA5-4499-8C38-65916BB2F7E9}" srcOrd="0" destOrd="0" parTransId="{25FC37A5-28DD-4F73-8799-A6DCEC4B4B38}" sibTransId="{D8CA7EAD-FF10-45B1-9C01-FCADCAA2F7B2}"/>
    <dgm:cxn modelId="{88E9D74B-F5EF-4721-8A56-484DD1DCD822}" type="presOf" srcId="{E0C8EA26-3A5A-46E8-98F1-9F87CF5D2F2A}" destId="{AB50DEE9-DF34-4C55-A37C-978DE9F32A60}" srcOrd="0" destOrd="0" presId="urn:microsoft.com/office/officeart/2018/2/layout/IconVerticalSolidList"/>
    <dgm:cxn modelId="{A5E84A6E-7CF2-491D-ABC0-2B36C17E8554}" type="presOf" srcId="{115CEEAB-CD8F-43C4-9B61-74A839AC34D9}" destId="{99273622-20F3-4F2C-A8AC-4566FF1B4764}" srcOrd="0" destOrd="0" presId="urn:microsoft.com/office/officeart/2018/2/layout/IconVerticalSolidList"/>
    <dgm:cxn modelId="{36BCBA6E-24D8-4548-9719-D3E8D6375A91}" srcId="{68254A9E-7F35-48B8-8299-1FB5E191F2D0}" destId="{7549E34E-E6FE-460F-BB66-3910F09035C2}" srcOrd="1" destOrd="0" parTransId="{A3E1A8C1-3507-4376-BD74-3DFEFB6E679A}" sibTransId="{98E75B8A-BE96-4FA3-A922-1795E3B2E161}"/>
    <dgm:cxn modelId="{0E5B1A58-736C-48B6-8CF2-1669408DA095}" srcId="{0684FDAD-B6FC-48F4-8803-E7FC0DFEF8E8}" destId="{68254A9E-7F35-48B8-8299-1FB5E191F2D0}" srcOrd="1" destOrd="0" parTransId="{9325E3AE-1EBD-4555-AE00-8D7DF0EC0B15}" sibTransId="{C5C02AD2-6F87-45AF-B163-EC63D0C15DB3}"/>
    <dgm:cxn modelId="{6CB69B59-1575-472A-A6D1-8990513B5D32}" type="presOf" srcId="{D7B17EF8-D652-4BBB-A09B-00CED0644D05}" destId="{A9323D39-DE2E-4F3F-A2FC-DC591F954EB9}" srcOrd="0" destOrd="1" presId="urn:microsoft.com/office/officeart/2018/2/layout/IconVerticalSolidList"/>
    <dgm:cxn modelId="{562A2C7B-3EC6-4A46-85D8-EA4233D8230F}" type="presOf" srcId="{0684FDAD-B6FC-48F4-8803-E7FC0DFEF8E8}" destId="{1D29E4F3-F749-4A83-9360-D830B4199DD7}" srcOrd="0" destOrd="0" presId="urn:microsoft.com/office/officeart/2018/2/layout/IconVerticalSolidList"/>
    <dgm:cxn modelId="{AB6C567D-7CFC-4AA2-A31C-FD5FA7DF1C6E}" srcId="{115CEEAB-CD8F-43C4-9B61-74A839AC34D9}" destId="{CD3D9ABF-4A4F-4C90-935D-1F07AA2C755D}" srcOrd="0" destOrd="0" parTransId="{4C44750A-46C5-4348-B044-338C6D4CD0BF}" sibTransId="{74515CB1-5D97-471D-8BE7-1A34F673A2BC}"/>
    <dgm:cxn modelId="{E6D93E95-B28E-4FAE-B63A-E52E2F76E4E7}" srcId="{0684FDAD-B6FC-48F4-8803-E7FC0DFEF8E8}" destId="{115CEEAB-CD8F-43C4-9B61-74A839AC34D9}" srcOrd="2" destOrd="0" parTransId="{F5BB2704-1C7B-4188-821A-81E28977E392}" sibTransId="{1AB7D113-0EB1-414F-A1DD-7067B4160C1C}"/>
    <dgm:cxn modelId="{4E862E9A-0B3C-4584-91E9-913A7D2D2030}" type="presOf" srcId="{56F5EBF7-1A6E-4F93-9769-3E94FFAC7A30}" destId="{A9323D39-DE2E-4F3F-A2FC-DC591F954EB9}" srcOrd="0" destOrd="0" presId="urn:microsoft.com/office/officeart/2018/2/layout/IconVerticalSolidList"/>
    <dgm:cxn modelId="{09C9FEA1-F8F0-4D67-A9D5-DF72223493D0}" type="presOf" srcId="{CD3D9ABF-4A4F-4C90-935D-1F07AA2C755D}" destId="{BC00E0DA-1993-494B-8966-64EE18FFD60C}" srcOrd="0" destOrd="0" presId="urn:microsoft.com/office/officeart/2018/2/layout/IconVerticalSolidList"/>
    <dgm:cxn modelId="{24CCB9A2-E89F-4029-B267-DD6DF110ED16}" srcId="{E58236AD-2A71-4418-A7E8-A766553ABC81}" destId="{CC231F0B-7718-4ECA-A3D4-E5D06CA714A9}" srcOrd="2" destOrd="0" parTransId="{937851D9-6ACB-4BA6-9D11-779FF3F2B70B}" sibTransId="{88051205-CB56-4B23-9933-728C64E1FE6F}"/>
    <dgm:cxn modelId="{3366CCAB-9B2A-4B2D-A2E1-CCF37DA399D8}" type="presOf" srcId="{487BEE83-7DA5-4499-8C38-65916BB2F7E9}" destId="{1CF554AD-063E-411B-B931-5944F7A659A1}" srcOrd="0" destOrd="0" presId="urn:microsoft.com/office/officeart/2018/2/layout/IconVerticalSolidList"/>
    <dgm:cxn modelId="{A5E22DB2-577E-4DB4-8D90-630C78DC1AC4}" type="presOf" srcId="{B4516BB1-70F5-4111-A37C-96BA43943440}" destId="{163CB4BC-A53D-4AFD-BA76-DA18EF3525F1}" srcOrd="0" destOrd="0" presId="urn:microsoft.com/office/officeart/2018/2/layout/IconVerticalSolidList"/>
    <dgm:cxn modelId="{744557BE-CE11-45E1-9113-D610A34EFC1D}" srcId="{0684FDAD-B6FC-48F4-8803-E7FC0DFEF8E8}" destId="{E58236AD-2A71-4418-A7E8-A766553ABC81}" srcOrd="3" destOrd="0" parTransId="{02720927-D0A8-47DB-BDAB-FF4A6FFE9160}" sibTransId="{A137C982-1A71-4C1A-9513-B73D18C3DC17}"/>
    <dgm:cxn modelId="{0D1196DE-62D7-4385-A530-42404B898BE0}" srcId="{803C7FD3-269A-4215-9852-B1783138F736}" destId="{D7B17EF8-D652-4BBB-A09B-00CED0644D05}" srcOrd="1" destOrd="0" parTransId="{A43CFB6C-0EA0-4CF5-ACC5-6B131D4C7194}" sibTransId="{93B3714C-5E44-4D33-A2B7-7734FF3967E7}"/>
    <dgm:cxn modelId="{D63FB8DE-CEAC-4E61-894A-F9ACC29860F3}" type="presOf" srcId="{68254A9E-7F35-48B8-8299-1FB5E191F2D0}" destId="{375F7C8C-7438-4415-A8E9-00246F0DECCE}" srcOrd="0" destOrd="0" presId="urn:microsoft.com/office/officeart/2018/2/layout/IconVerticalSolidList"/>
    <dgm:cxn modelId="{D2DBB0E1-A589-497F-8746-23ED239BEC06}" type="presOf" srcId="{CACCBE7D-9702-447B-B82F-A74C1106BC62}" destId="{1CF554AD-063E-411B-B931-5944F7A659A1}" srcOrd="0" destOrd="1" presId="urn:microsoft.com/office/officeart/2018/2/layout/IconVerticalSolidList"/>
    <dgm:cxn modelId="{752DB2E6-24CB-4EC0-B828-0FF8ABA42399}" type="presOf" srcId="{7549E34E-E6FE-460F-BB66-3910F09035C2}" destId="{163CB4BC-A53D-4AFD-BA76-DA18EF3525F1}" srcOrd="0" destOrd="1" presId="urn:microsoft.com/office/officeart/2018/2/layout/IconVerticalSolidList"/>
    <dgm:cxn modelId="{2376D901-B9FE-4269-AFE8-41160A1CD2DA}" type="presParOf" srcId="{1D29E4F3-F749-4A83-9360-D830B4199DD7}" destId="{CEE41560-7154-4AF4-83EA-0055FBB36715}" srcOrd="0" destOrd="0" presId="urn:microsoft.com/office/officeart/2018/2/layout/IconVerticalSolidList"/>
    <dgm:cxn modelId="{26B3391E-22BA-4E11-93E0-9D591506C5D9}" type="presParOf" srcId="{CEE41560-7154-4AF4-83EA-0055FBB36715}" destId="{3C9E8E80-4A96-43E7-B12D-604279A58FFE}" srcOrd="0" destOrd="0" presId="urn:microsoft.com/office/officeart/2018/2/layout/IconVerticalSolidList"/>
    <dgm:cxn modelId="{17D7AD94-C38A-4499-8E75-607B4BA07C29}" type="presParOf" srcId="{CEE41560-7154-4AF4-83EA-0055FBB36715}" destId="{E83DC056-906D-4443-A7A0-0E17D2B49B4C}" srcOrd="1" destOrd="0" presId="urn:microsoft.com/office/officeart/2018/2/layout/IconVerticalSolidList"/>
    <dgm:cxn modelId="{FE718EAD-BE1B-4A59-934E-86E7D6D90033}" type="presParOf" srcId="{CEE41560-7154-4AF4-83EA-0055FBB36715}" destId="{7001FAFD-86F8-41D8-B407-BB9CF08B45A8}" srcOrd="2" destOrd="0" presId="urn:microsoft.com/office/officeart/2018/2/layout/IconVerticalSolidList"/>
    <dgm:cxn modelId="{2CA32C1A-7913-46F2-8622-6C392321AF4F}" type="presParOf" srcId="{CEE41560-7154-4AF4-83EA-0055FBB36715}" destId="{0C4777F3-75C6-4448-8EBE-323FC218175B}" srcOrd="3" destOrd="0" presId="urn:microsoft.com/office/officeart/2018/2/layout/IconVerticalSolidList"/>
    <dgm:cxn modelId="{5B95F786-FABD-408A-B66A-E779F96BD8D8}" type="presParOf" srcId="{CEE41560-7154-4AF4-83EA-0055FBB36715}" destId="{A9323D39-DE2E-4F3F-A2FC-DC591F954EB9}" srcOrd="4" destOrd="0" presId="urn:microsoft.com/office/officeart/2018/2/layout/IconVerticalSolidList"/>
    <dgm:cxn modelId="{3D7CD2D9-2810-4464-89F0-FE81B63514EA}" type="presParOf" srcId="{1D29E4F3-F749-4A83-9360-D830B4199DD7}" destId="{8A2E6BCD-64D6-4B51-B00F-D707CEA8B783}" srcOrd="1" destOrd="0" presId="urn:microsoft.com/office/officeart/2018/2/layout/IconVerticalSolidList"/>
    <dgm:cxn modelId="{E7B02815-5430-41C2-AB00-64769F0AF6A1}" type="presParOf" srcId="{1D29E4F3-F749-4A83-9360-D830B4199DD7}" destId="{2B28ABF7-5381-4625-9C13-27523B144BF0}" srcOrd="2" destOrd="0" presId="urn:microsoft.com/office/officeart/2018/2/layout/IconVerticalSolidList"/>
    <dgm:cxn modelId="{8D545FCC-6E3B-45F0-B834-E9F7E7C31ADF}" type="presParOf" srcId="{2B28ABF7-5381-4625-9C13-27523B144BF0}" destId="{43075619-7D46-4DB4-B9A7-87FACD4AB890}" srcOrd="0" destOrd="0" presId="urn:microsoft.com/office/officeart/2018/2/layout/IconVerticalSolidList"/>
    <dgm:cxn modelId="{14C3B758-53F4-4844-BFEA-AF6BB833E025}" type="presParOf" srcId="{2B28ABF7-5381-4625-9C13-27523B144BF0}" destId="{57FC8BC4-8F59-4964-A8CA-384ACD045AD0}" srcOrd="1" destOrd="0" presId="urn:microsoft.com/office/officeart/2018/2/layout/IconVerticalSolidList"/>
    <dgm:cxn modelId="{E7346BD8-D68B-4775-B58D-DAF825F30622}" type="presParOf" srcId="{2B28ABF7-5381-4625-9C13-27523B144BF0}" destId="{94257EA3-8832-4B13-AB5C-D9C04E4487B7}" srcOrd="2" destOrd="0" presId="urn:microsoft.com/office/officeart/2018/2/layout/IconVerticalSolidList"/>
    <dgm:cxn modelId="{E6E5CC96-39A8-4BB0-BC51-6B7E2E785684}" type="presParOf" srcId="{2B28ABF7-5381-4625-9C13-27523B144BF0}" destId="{375F7C8C-7438-4415-A8E9-00246F0DECCE}" srcOrd="3" destOrd="0" presId="urn:microsoft.com/office/officeart/2018/2/layout/IconVerticalSolidList"/>
    <dgm:cxn modelId="{9D44AB92-CFCE-44E3-96DB-C6E9880584DB}" type="presParOf" srcId="{2B28ABF7-5381-4625-9C13-27523B144BF0}" destId="{163CB4BC-A53D-4AFD-BA76-DA18EF3525F1}" srcOrd="4" destOrd="0" presId="urn:microsoft.com/office/officeart/2018/2/layout/IconVerticalSolidList"/>
    <dgm:cxn modelId="{A9BC7DBA-EFAB-4AFA-B609-E7D5F289206F}" type="presParOf" srcId="{1D29E4F3-F749-4A83-9360-D830B4199DD7}" destId="{C1F55ACC-E175-4D0A-AC77-EE6934691F03}" srcOrd="3" destOrd="0" presId="urn:microsoft.com/office/officeart/2018/2/layout/IconVerticalSolidList"/>
    <dgm:cxn modelId="{B3438878-6FC1-4B46-A338-7B4DC189F331}" type="presParOf" srcId="{1D29E4F3-F749-4A83-9360-D830B4199DD7}" destId="{78C47E89-5048-4223-BC57-B71C61CFB40B}" srcOrd="4" destOrd="0" presId="urn:microsoft.com/office/officeart/2018/2/layout/IconVerticalSolidList"/>
    <dgm:cxn modelId="{0C6302A2-C86E-41CB-9B16-26880C8D0BC5}" type="presParOf" srcId="{78C47E89-5048-4223-BC57-B71C61CFB40B}" destId="{118E6583-8250-4B8D-B7B0-72D5F03A1071}" srcOrd="0" destOrd="0" presId="urn:microsoft.com/office/officeart/2018/2/layout/IconVerticalSolidList"/>
    <dgm:cxn modelId="{B5FF0118-2332-4BD8-BA39-DA2EE7D3CCBD}" type="presParOf" srcId="{78C47E89-5048-4223-BC57-B71C61CFB40B}" destId="{E96FB7B0-2D07-450E-ADB3-4F40893CAF59}" srcOrd="1" destOrd="0" presId="urn:microsoft.com/office/officeart/2018/2/layout/IconVerticalSolidList"/>
    <dgm:cxn modelId="{D02807BC-9211-4926-878F-11F0EA4A0BD4}" type="presParOf" srcId="{78C47E89-5048-4223-BC57-B71C61CFB40B}" destId="{3A3B67DB-FA3C-4F3E-A2EB-9FF5E5C172A4}" srcOrd="2" destOrd="0" presId="urn:microsoft.com/office/officeart/2018/2/layout/IconVerticalSolidList"/>
    <dgm:cxn modelId="{9DC6EDD3-1F7B-4725-973C-242F943B9AB2}" type="presParOf" srcId="{78C47E89-5048-4223-BC57-B71C61CFB40B}" destId="{99273622-20F3-4F2C-A8AC-4566FF1B4764}" srcOrd="3" destOrd="0" presId="urn:microsoft.com/office/officeart/2018/2/layout/IconVerticalSolidList"/>
    <dgm:cxn modelId="{EA140465-12E0-401A-81F7-C199C6B87196}" type="presParOf" srcId="{78C47E89-5048-4223-BC57-B71C61CFB40B}" destId="{BC00E0DA-1993-494B-8966-64EE18FFD60C}" srcOrd="4" destOrd="0" presId="urn:microsoft.com/office/officeart/2018/2/layout/IconVerticalSolidList"/>
    <dgm:cxn modelId="{385C0A7D-8932-4EA4-B68F-5690070C510E}" type="presParOf" srcId="{1D29E4F3-F749-4A83-9360-D830B4199DD7}" destId="{46ED037A-EC7B-4DAB-8C87-7256FB41E770}" srcOrd="5" destOrd="0" presId="urn:microsoft.com/office/officeart/2018/2/layout/IconVerticalSolidList"/>
    <dgm:cxn modelId="{FCE4BB3F-BCAE-45AF-87F7-1CCEF1CF0BE1}" type="presParOf" srcId="{1D29E4F3-F749-4A83-9360-D830B4199DD7}" destId="{CF95FE22-8820-4DFA-8446-94C29C5C431E}" srcOrd="6" destOrd="0" presId="urn:microsoft.com/office/officeart/2018/2/layout/IconVerticalSolidList"/>
    <dgm:cxn modelId="{2A048473-EC98-4065-A089-1EE69226E087}" type="presParOf" srcId="{CF95FE22-8820-4DFA-8446-94C29C5C431E}" destId="{C76E1B56-3D89-430A-9056-68A6615712D1}" srcOrd="0" destOrd="0" presId="urn:microsoft.com/office/officeart/2018/2/layout/IconVerticalSolidList"/>
    <dgm:cxn modelId="{0AAE9ABE-696F-4BD1-8A69-19BC2F6C0D0C}" type="presParOf" srcId="{CF95FE22-8820-4DFA-8446-94C29C5C431E}" destId="{4D140CCF-8CE9-4238-99F2-0C71B905860F}" srcOrd="1" destOrd="0" presId="urn:microsoft.com/office/officeart/2018/2/layout/IconVerticalSolidList"/>
    <dgm:cxn modelId="{F0203942-5C78-4B34-BA6E-583C41D69EB2}" type="presParOf" srcId="{CF95FE22-8820-4DFA-8446-94C29C5C431E}" destId="{D47CC182-6C76-43A9-8F8D-7702424FD41B}" srcOrd="2" destOrd="0" presId="urn:microsoft.com/office/officeart/2018/2/layout/IconVerticalSolidList"/>
    <dgm:cxn modelId="{F041B3A2-30BA-4E6F-B667-813852F7ED1E}" type="presParOf" srcId="{CF95FE22-8820-4DFA-8446-94C29C5C431E}" destId="{79D14CFA-F48D-43D2-8AB8-1FA2A91C0A89}" srcOrd="3" destOrd="0" presId="urn:microsoft.com/office/officeart/2018/2/layout/IconVerticalSolidList"/>
    <dgm:cxn modelId="{F0DC6F5B-F393-4804-97C1-1CF83D01E6D7}" type="presParOf" srcId="{CF95FE22-8820-4DFA-8446-94C29C5C431E}" destId="{1CF554AD-063E-411B-B931-5944F7A659A1}" srcOrd="4" destOrd="0" presId="urn:microsoft.com/office/officeart/2018/2/layout/IconVerticalSolidList"/>
    <dgm:cxn modelId="{6F91E7B1-26E0-4FA8-95E7-838FF9C9148D}" type="presParOf" srcId="{1D29E4F3-F749-4A83-9360-D830B4199DD7}" destId="{9ABEC0A4-DDA2-4A77-97E5-1CC8339AA25C}" srcOrd="7" destOrd="0" presId="urn:microsoft.com/office/officeart/2018/2/layout/IconVerticalSolidList"/>
    <dgm:cxn modelId="{1113FEF7-CD07-449A-AF8B-B954D0B615E2}" type="presParOf" srcId="{1D29E4F3-F749-4A83-9360-D830B4199DD7}" destId="{584EC5C6-CAA4-4889-BC25-1C2068103A24}" srcOrd="8" destOrd="0" presId="urn:microsoft.com/office/officeart/2018/2/layout/IconVerticalSolidList"/>
    <dgm:cxn modelId="{6A360FF3-B9E8-4B44-BD17-092CCA101A1C}" type="presParOf" srcId="{584EC5C6-CAA4-4889-BC25-1C2068103A24}" destId="{6E0C9F3D-1C9C-4266-AFF3-052D2471AB0A}" srcOrd="0" destOrd="0" presId="urn:microsoft.com/office/officeart/2018/2/layout/IconVerticalSolidList"/>
    <dgm:cxn modelId="{923D72F4-3AFF-4CB9-82FA-3EBDDCD66559}" type="presParOf" srcId="{584EC5C6-CAA4-4889-BC25-1C2068103A24}" destId="{DA5BD34D-BFA4-4607-91F4-14252DC79397}" srcOrd="1" destOrd="0" presId="urn:microsoft.com/office/officeart/2018/2/layout/IconVerticalSolidList"/>
    <dgm:cxn modelId="{AB500AC7-E5EB-444D-99AB-474274F96B3B}" type="presParOf" srcId="{584EC5C6-CAA4-4889-BC25-1C2068103A24}" destId="{23AD6419-F33B-478E-83F8-5BD938556F95}" srcOrd="2" destOrd="0" presId="urn:microsoft.com/office/officeart/2018/2/layout/IconVerticalSolidList"/>
    <dgm:cxn modelId="{F31C2955-8F12-416E-B151-28D759428155}" type="presParOf" srcId="{584EC5C6-CAA4-4889-BC25-1C2068103A24}" destId="{E6240956-A3A7-4374-BF20-13EDCF656A53}" srcOrd="3" destOrd="0" presId="urn:microsoft.com/office/officeart/2018/2/layout/IconVerticalSolidList"/>
    <dgm:cxn modelId="{0E3A43F4-FE6D-472D-A381-7F69AD97E98D}" type="presParOf" srcId="{584EC5C6-CAA4-4889-BC25-1C2068103A24}" destId="{AB50DEE9-DF34-4C55-A37C-978DE9F32A6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159A1E-32A7-4AD0-B8E1-C1AC7D65E317}"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n-US"/>
        </a:p>
      </dgm:t>
    </dgm:pt>
    <dgm:pt modelId="{DB9F7746-79B6-42A8-B808-716694062B4A}">
      <dgm:prSet/>
      <dgm:spPr>
        <a:solidFill>
          <a:schemeClr val="accent2">
            <a:lumMod val="40000"/>
            <a:lumOff val="60000"/>
          </a:schemeClr>
        </a:solidFill>
      </dgm:spPr>
      <dgm:t>
        <a:bodyPr/>
        <a:lstStyle/>
        <a:p>
          <a:pPr>
            <a:lnSpc>
              <a:spcPct val="100000"/>
            </a:lnSpc>
          </a:pPr>
          <a:r>
            <a:rPr lang="en-US"/>
            <a:t>Cluster sampling was used to gather research, as well as to filter out irrelevant data. 2,660 participated but only 151 Reponses were included in the report</a:t>
          </a:r>
        </a:p>
      </dgm:t>
    </dgm:pt>
    <dgm:pt modelId="{8E6DADAE-7EF5-4F5F-AC69-E18BFD6168D0}" type="parTrans" cxnId="{3A3D959A-081E-447E-8C31-F4B59B319122}">
      <dgm:prSet/>
      <dgm:spPr/>
      <dgm:t>
        <a:bodyPr/>
        <a:lstStyle/>
        <a:p>
          <a:endParaRPr lang="en-US"/>
        </a:p>
      </dgm:t>
    </dgm:pt>
    <dgm:pt modelId="{7EE0171E-24F9-452E-9CC0-547E9C6679FC}" type="sibTrans" cxnId="{3A3D959A-081E-447E-8C31-F4B59B319122}">
      <dgm:prSet/>
      <dgm:spPr/>
      <dgm:t>
        <a:bodyPr/>
        <a:lstStyle/>
        <a:p>
          <a:endParaRPr lang="en-US"/>
        </a:p>
      </dgm:t>
    </dgm:pt>
    <dgm:pt modelId="{B987AE72-3342-4D05-9C66-906F54F13D4B}">
      <dgm:prSet/>
      <dgm:spPr>
        <a:solidFill>
          <a:schemeClr val="accent2">
            <a:lumMod val="40000"/>
            <a:lumOff val="60000"/>
          </a:schemeClr>
        </a:solidFill>
      </dgm:spPr>
      <dgm:t>
        <a:bodyPr/>
        <a:lstStyle/>
        <a:p>
          <a:pPr>
            <a:lnSpc>
              <a:spcPct val="100000"/>
            </a:lnSpc>
          </a:pPr>
          <a:r>
            <a:rPr lang="en-US"/>
            <a:t>Questionnaires were handed out to all levels of the organizations included in the research , TMT, CEOs as well as workers participated in this study  </a:t>
          </a:r>
        </a:p>
      </dgm:t>
    </dgm:pt>
    <dgm:pt modelId="{E1120985-E16C-4928-8611-331B777E460E}" type="parTrans" cxnId="{AE4FA844-00CD-4DFB-9E06-FF6E25ADB2AF}">
      <dgm:prSet/>
      <dgm:spPr/>
      <dgm:t>
        <a:bodyPr/>
        <a:lstStyle/>
        <a:p>
          <a:endParaRPr lang="en-US"/>
        </a:p>
      </dgm:t>
    </dgm:pt>
    <dgm:pt modelId="{842ADA8C-DB81-4ACB-A050-53A63235D669}" type="sibTrans" cxnId="{AE4FA844-00CD-4DFB-9E06-FF6E25ADB2AF}">
      <dgm:prSet/>
      <dgm:spPr/>
      <dgm:t>
        <a:bodyPr/>
        <a:lstStyle/>
        <a:p>
          <a:endParaRPr lang="en-US"/>
        </a:p>
      </dgm:t>
    </dgm:pt>
    <dgm:pt modelId="{F72234ED-DB0C-42FC-81CB-01009DB6E06C}">
      <dgm:prSet/>
      <dgm:spPr>
        <a:solidFill>
          <a:schemeClr val="accent2">
            <a:lumMod val="40000"/>
            <a:lumOff val="60000"/>
          </a:schemeClr>
        </a:solidFill>
      </dgm:spPr>
      <dgm:t>
        <a:bodyPr/>
        <a:lstStyle/>
        <a:p>
          <a:pPr>
            <a:lnSpc>
              <a:spcPct val="100000"/>
            </a:lnSpc>
          </a:pPr>
          <a:r>
            <a:rPr lang="en-US"/>
            <a:t>A chart using regression analysis was created to illustrate the relationship between the companies evaluated and their relationship to their environmental performance.</a:t>
          </a:r>
        </a:p>
      </dgm:t>
    </dgm:pt>
    <dgm:pt modelId="{2131EDFC-875E-4DC8-8C01-145475007CAB}" type="parTrans" cxnId="{4777BC1E-5863-4E00-888B-CE645036AA01}">
      <dgm:prSet/>
      <dgm:spPr/>
      <dgm:t>
        <a:bodyPr/>
        <a:lstStyle/>
        <a:p>
          <a:endParaRPr lang="en-US"/>
        </a:p>
      </dgm:t>
    </dgm:pt>
    <dgm:pt modelId="{24E05399-52E4-408E-9546-756AF52FE2E4}" type="sibTrans" cxnId="{4777BC1E-5863-4E00-888B-CE645036AA01}">
      <dgm:prSet/>
      <dgm:spPr/>
      <dgm:t>
        <a:bodyPr/>
        <a:lstStyle/>
        <a:p>
          <a:endParaRPr lang="en-US"/>
        </a:p>
      </dgm:t>
    </dgm:pt>
    <dgm:pt modelId="{C92C0565-0B5B-4650-BC06-9BAED617B0D9}" type="pres">
      <dgm:prSet presAssocID="{30159A1E-32A7-4AD0-B8E1-C1AC7D65E317}" presName="linear" presStyleCnt="0">
        <dgm:presLayoutVars>
          <dgm:animLvl val="lvl"/>
          <dgm:resizeHandles val="exact"/>
        </dgm:presLayoutVars>
      </dgm:prSet>
      <dgm:spPr/>
    </dgm:pt>
    <dgm:pt modelId="{5076B50A-9105-49AA-8C7F-100F73369928}" type="pres">
      <dgm:prSet presAssocID="{DB9F7746-79B6-42A8-B808-716694062B4A}" presName="parentText" presStyleLbl="node1" presStyleIdx="0" presStyleCnt="3">
        <dgm:presLayoutVars>
          <dgm:chMax val="0"/>
          <dgm:bulletEnabled val="1"/>
        </dgm:presLayoutVars>
      </dgm:prSet>
      <dgm:spPr/>
    </dgm:pt>
    <dgm:pt modelId="{6E748886-7F82-4437-88CB-597A9CFEF07C}" type="pres">
      <dgm:prSet presAssocID="{7EE0171E-24F9-452E-9CC0-547E9C6679FC}" presName="spacer" presStyleCnt="0"/>
      <dgm:spPr/>
    </dgm:pt>
    <dgm:pt modelId="{FE3FBB51-37D1-4E47-9E4C-D25B55177CDC}" type="pres">
      <dgm:prSet presAssocID="{B987AE72-3342-4D05-9C66-906F54F13D4B}" presName="parentText" presStyleLbl="node1" presStyleIdx="1" presStyleCnt="3">
        <dgm:presLayoutVars>
          <dgm:chMax val="0"/>
          <dgm:bulletEnabled val="1"/>
        </dgm:presLayoutVars>
      </dgm:prSet>
      <dgm:spPr/>
    </dgm:pt>
    <dgm:pt modelId="{9EE89A84-7F17-476F-B7A4-DA4D5A3FEB03}" type="pres">
      <dgm:prSet presAssocID="{842ADA8C-DB81-4ACB-A050-53A63235D669}" presName="spacer" presStyleCnt="0"/>
      <dgm:spPr/>
    </dgm:pt>
    <dgm:pt modelId="{B51332B5-EA66-40B1-BCF8-587E835B306C}" type="pres">
      <dgm:prSet presAssocID="{F72234ED-DB0C-42FC-81CB-01009DB6E06C}" presName="parentText" presStyleLbl="node1" presStyleIdx="2" presStyleCnt="3">
        <dgm:presLayoutVars>
          <dgm:chMax val="0"/>
          <dgm:bulletEnabled val="1"/>
        </dgm:presLayoutVars>
      </dgm:prSet>
      <dgm:spPr/>
    </dgm:pt>
  </dgm:ptLst>
  <dgm:cxnLst>
    <dgm:cxn modelId="{F67C5703-B18D-4165-A5A0-C7BF179288D7}" type="presOf" srcId="{30159A1E-32A7-4AD0-B8E1-C1AC7D65E317}" destId="{C92C0565-0B5B-4650-BC06-9BAED617B0D9}" srcOrd="0" destOrd="0" presId="urn:microsoft.com/office/officeart/2005/8/layout/vList2"/>
    <dgm:cxn modelId="{ECC2220F-E90D-4649-B7CF-642655310EA4}" type="presOf" srcId="{F72234ED-DB0C-42FC-81CB-01009DB6E06C}" destId="{B51332B5-EA66-40B1-BCF8-587E835B306C}" srcOrd="0" destOrd="0" presId="urn:microsoft.com/office/officeart/2005/8/layout/vList2"/>
    <dgm:cxn modelId="{4777BC1E-5863-4E00-888B-CE645036AA01}" srcId="{30159A1E-32A7-4AD0-B8E1-C1AC7D65E317}" destId="{F72234ED-DB0C-42FC-81CB-01009DB6E06C}" srcOrd="2" destOrd="0" parTransId="{2131EDFC-875E-4DC8-8C01-145475007CAB}" sibTransId="{24E05399-52E4-408E-9546-756AF52FE2E4}"/>
    <dgm:cxn modelId="{AE4FA844-00CD-4DFB-9E06-FF6E25ADB2AF}" srcId="{30159A1E-32A7-4AD0-B8E1-C1AC7D65E317}" destId="{B987AE72-3342-4D05-9C66-906F54F13D4B}" srcOrd="1" destOrd="0" parTransId="{E1120985-E16C-4928-8611-331B777E460E}" sibTransId="{842ADA8C-DB81-4ACB-A050-53A63235D669}"/>
    <dgm:cxn modelId="{E905499A-EAB6-4657-BDD1-9E5C6618C801}" type="presOf" srcId="{DB9F7746-79B6-42A8-B808-716694062B4A}" destId="{5076B50A-9105-49AA-8C7F-100F73369928}" srcOrd="0" destOrd="0" presId="urn:microsoft.com/office/officeart/2005/8/layout/vList2"/>
    <dgm:cxn modelId="{3A3D959A-081E-447E-8C31-F4B59B319122}" srcId="{30159A1E-32A7-4AD0-B8E1-C1AC7D65E317}" destId="{DB9F7746-79B6-42A8-B808-716694062B4A}" srcOrd="0" destOrd="0" parTransId="{8E6DADAE-7EF5-4F5F-AC69-E18BFD6168D0}" sibTransId="{7EE0171E-24F9-452E-9CC0-547E9C6679FC}"/>
    <dgm:cxn modelId="{265A10A5-2531-4AFF-AD4B-9F4EF2431ABA}" type="presOf" srcId="{B987AE72-3342-4D05-9C66-906F54F13D4B}" destId="{FE3FBB51-37D1-4E47-9E4C-D25B55177CDC}" srcOrd="0" destOrd="0" presId="urn:microsoft.com/office/officeart/2005/8/layout/vList2"/>
    <dgm:cxn modelId="{D3586BF6-3871-404D-9135-293BEC6C05EB}" type="presParOf" srcId="{C92C0565-0B5B-4650-BC06-9BAED617B0D9}" destId="{5076B50A-9105-49AA-8C7F-100F73369928}" srcOrd="0" destOrd="0" presId="urn:microsoft.com/office/officeart/2005/8/layout/vList2"/>
    <dgm:cxn modelId="{034C212B-5AB4-4E71-ACBF-84D8D37ED78C}" type="presParOf" srcId="{C92C0565-0B5B-4650-BC06-9BAED617B0D9}" destId="{6E748886-7F82-4437-88CB-597A9CFEF07C}" srcOrd="1" destOrd="0" presId="urn:microsoft.com/office/officeart/2005/8/layout/vList2"/>
    <dgm:cxn modelId="{A6B523B5-AD48-40CD-8C61-C8D7D85F6892}" type="presParOf" srcId="{C92C0565-0B5B-4650-BC06-9BAED617B0D9}" destId="{FE3FBB51-37D1-4E47-9E4C-D25B55177CDC}" srcOrd="2" destOrd="0" presId="urn:microsoft.com/office/officeart/2005/8/layout/vList2"/>
    <dgm:cxn modelId="{24EAF93D-F0D2-4AF9-8350-7FA118B3F9ED}" type="presParOf" srcId="{C92C0565-0B5B-4650-BC06-9BAED617B0D9}" destId="{9EE89A84-7F17-476F-B7A4-DA4D5A3FEB03}" srcOrd="3" destOrd="0" presId="urn:microsoft.com/office/officeart/2005/8/layout/vList2"/>
    <dgm:cxn modelId="{658D5A4E-5B7D-4FB3-A360-4DA05E065E48}" type="presParOf" srcId="{C92C0565-0B5B-4650-BC06-9BAED617B0D9}" destId="{B51332B5-EA66-40B1-BCF8-587E835B306C}" srcOrd="4" destOrd="0" presId="urn:microsoft.com/office/officeart/2005/8/layout/vList2"/>
  </dgm:cxnLst>
  <dgm:bg>
    <a:solidFill>
      <a:schemeClr val="bg1">
        <a:lumMod val="9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AE0A50-3D53-4F16-9775-5BB053982FE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CA294F6-B4EA-403B-9837-3E16248081E4}">
      <dgm:prSet/>
      <dgm:spPr/>
      <dgm:t>
        <a:bodyPr/>
        <a:lstStyle/>
        <a:p>
          <a:pPr>
            <a:lnSpc>
              <a:spcPct val="100000"/>
            </a:lnSpc>
          </a:pPr>
          <a:r>
            <a:rPr lang="en-US">
              <a:latin typeface="Calibri"/>
              <a:cs typeface="Calibri"/>
            </a:rPr>
            <a:t>Subjective Measures were used</a:t>
          </a:r>
          <a:endParaRPr lang="en-US" b="0" i="0" u="none" strike="noStrike" cap="none" baseline="0" noProof="0">
            <a:latin typeface="Calibri"/>
            <a:cs typeface="Calibri"/>
          </a:endParaRPr>
        </a:p>
      </dgm:t>
    </dgm:pt>
    <dgm:pt modelId="{D74A87C8-3695-4E2A-8CD4-741254929BDE}" type="parTrans" cxnId="{CA40F6E1-71E4-464C-89A9-7F32136A8734}">
      <dgm:prSet/>
      <dgm:spPr/>
      <dgm:t>
        <a:bodyPr/>
        <a:lstStyle/>
        <a:p>
          <a:endParaRPr lang="en-US"/>
        </a:p>
      </dgm:t>
    </dgm:pt>
    <dgm:pt modelId="{0F2CC1F0-66C5-40B0-B0AA-1D7C672425CD}" type="sibTrans" cxnId="{CA40F6E1-71E4-464C-89A9-7F32136A8734}">
      <dgm:prSet/>
      <dgm:spPr/>
      <dgm:t>
        <a:bodyPr/>
        <a:lstStyle/>
        <a:p>
          <a:endParaRPr lang="en-US"/>
        </a:p>
      </dgm:t>
    </dgm:pt>
    <dgm:pt modelId="{50C4F369-426E-49F5-9B1E-C49787ED72DB}">
      <dgm:prSet/>
      <dgm:spPr/>
      <dgm:t>
        <a:bodyPr/>
        <a:lstStyle/>
        <a:p>
          <a:pPr>
            <a:lnSpc>
              <a:spcPct val="100000"/>
            </a:lnSpc>
          </a:pPr>
          <a:r>
            <a:rPr lang="en-US">
              <a:latin typeface="Calibri"/>
              <a:cs typeface="Calibri"/>
            </a:rPr>
            <a:t>Proposed model was only tested once</a:t>
          </a:r>
        </a:p>
      </dgm:t>
    </dgm:pt>
    <dgm:pt modelId="{087EC0CA-3306-49F8-A473-5F741D4E0FEA}" type="parTrans" cxnId="{9D85E7B7-24AE-4FD0-A020-5E73707D2BEF}">
      <dgm:prSet/>
      <dgm:spPr/>
      <dgm:t>
        <a:bodyPr/>
        <a:lstStyle/>
        <a:p>
          <a:endParaRPr lang="en-US"/>
        </a:p>
      </dgm:t>
    </dgm:pt>
    <dgm:pt modelId="{22650449-8F80-4E83-A826-E07DE4A68D1E}" type="sibTrans" cxnId="{9D85E7B7-24AE-4FD0-A020-5E73707D2BEF}">
      <dgm:prSet/>
      <dgm:spPr/>
      <dgm:t>
        <a:bodyPr/>
        <a:lstStyle/>
        <a:p>
          <a:endParaRPr lang="en-US"/>
        </a:p>
      </dgm:t>
    </dgm:pt>
    <dgm:pt modelId="{E20BC38B-324C-4CF4-A7ED-58D5FFE92341}">
      <dgm:prSet/>
      <dgm:spPr/>
      <dgm:t>
        <a:bodyPr/>
        <a:lstStyle/>
        <a:p>
          <a:pPr>
            <a:lnSpc>
              <a:spcPct val="100000"/>
            </a:lnSpc>
          </a:pPr>
          <a:r>
            <a:rPr lang="en-US">
              <a:latin typeface="Calibri"/>
              <a:cs typeface="Calibri"/>
            </a:rPr>
            <a:t>One institutional environment was examined</a:t>
          </a:r>
        </a:p>
      </dgm:t>
    </dgm:pt>
    <dgm:pt modelId="{BAE0F009-B8DE-4E78-B30E-69ADEFF09927}" type="parTrans" cxnId="{CA161F5F-6001-4786-9428-51D99125330E}">
      <dgm:prSet/>
      <dgm:spPr/>
      <dgm:t>
        <a:bodyPr/>
        <a:lstStyle/>
        <a:p>
          <a:endParaRPr lang="en-US"/>
        </a:p>
      </dgm:t>
    </dgm:pt>
    <dgm:pt modelId="{76013DD8-E438-4712-8A10-278ED58A6221}" type="sibTrans" cxnId="{CA161F5F-6001-4786-9428-51D99125330E}">
      <dgm:prSet/>
      <dgm:spPr/>
      <dgm:t>
        <a:bodyPr/>
        <a:lstStyle/>
        <a:p>
          <a:endParaRPr lang="en-US"/>
        </a:p>
      </dgm:t>
    </dgm:pt>
    <dgm:pt modelId="{A22028B4-4049-41AB-93CC-B9D753D0DC4C}">
      <dgm:prSet phldr="0"/>
      <dgm:spPr/>
      <dgm:t>
        <a:bodyPr/>
        <a:lstStyle/>
        <a:p>
          <a:pPr>
            <a:lnSpc>
              <a:spcPct val="100000"/>
            </a:lnSpc>
          </a:pPr>
          <a:r>
            <a:rPr lang="en-US">
              <a:latin typeface="Calibri"/>
              <a:cs typeface="Calibri"/>
            </a:rPr>
            <a:t>Examination of OCBE was only obtained through SHRM</a:t>
          </a:r>
        </a:p>
      </dgm:t>
    </dgm:pt>
    <dgm:pt modelId="{80DC62DF-F747-4BCA-A886-9A2F423AA740}" type="parTrans" cxnId="{54D19521-1CC0-4C65-BF38-F36B1558E401}">
      <dgm:prSet/>
      <dgm:spPr/>
      <dgm:t>
        <a:bodyPr/>
        <a:lstStyle/>
        <a:p>
          <a:endParaRPr lang="en-CA"/>
        </a:p>
      </dgm:t>
    </dgm:pt>
    <dgm:pt modelId="{9AF46416-B195-4052-9871-347C7BB4375F}" type="sibTrans" cxnId="{54D19521-1CC0-4C65-BF38-F36B1558E401}">
      <dgm:prSet/>
      <dgm:spPr/>
      <dgm:t>
        <a:bodyPr/>
        <a:lstStyle/>
        <a:p>
          <a:endParaRPr lang="en-US"/>
        </a:p>
      </dgm:t>
    </dgm:pt>
    <dgm:pt modelId="{4D4C6146-C584-42F1-BFB0-87B3F089F4A1}" type="pres">
      <dgm:prSet presAssocID="{3CAE0A50-3D53-4F16-9775-5BB053982FE6}" presName="root" presStyleCnt="0">
        <dgm:presLayoutVars>
          <dgm:dir/>
          <dgm:resizeHandles val="exact"/>
        </dgm:presLayoutVars>
      </dgm:prSet>
      <dgm:spPr/>
    </dgm:pt>
    <dgm:pt modelId="{2B0CECF8-50B0-4409-ACDE-33C70DEED5E0}" type="pres">
      <dgm:prSet presAssocID="{6CA294F6-B4EA-403B-9837-3E16248081E4}" presName="compNode" presStyleCnt="0"/>
      <dgm:spPr/>
    </dgm:pt>
    <dgm:pt modelId="{E84A12A9-7660-4F9B-B368-2C5E459862FA}" type="pres">
      <dgm:prSet presAssocID="{6CA294F6-B4EA-403B-9837-3E16248081E4}" presName="bgRect" presStyleLbl="bgShp" presStyleIdx="0" presStyleCnt="4"/>
      <dgm:spPr>
        <a:solidFill>
          <a:schemeClr val="accent2">
            <a:lumMod val="40000"/>
            <a:lumOff val="60000"/>
          </a:schemeClr>
        </a:solidFill>
        <a:ln>
          <a:noFill/>
        </a:ln>
      </dgm:spPr>
    </dgm:pt>
    <dgm:pt modelId="{7198E01F-70CC-435F-A42B-C9CD448272EF}" type="pres">
      <dgm:prSet presAssocID="{6CA294F6-B4EA-403B-9837-3E16248081E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ipboard"/>
        </a:ext>
      </dgm:extLst>
    </dgm:pt>
    <dgm:pt modelId="{ACA8C03D-7779-4FF8-B5B5-5C17C82CEDC7}" type="pres">
      <dgm:prSet presAssocID="{6CA294F6-B4EA-403B-9837-3E16248081E4}" presName="spaceRect" presStyleCnt="0"/>
      <dgm:spPr/>
    </dgm:pt>
    <dgm:pt modelId="{09FF561A-6613-4A6A-B5A9-FA92D8925766}" type="pres">
      <dgm:prSet presAssocID="{6CA294F6-B4EA-403B-9837-3E16248081E4}" presName="parTx" presStyleLbl="revTx" presStyleIdx="0" presStyleCnt="4">
        <dgm:presLayoutVars>
          <dgm:chMax val="0"/>
          <dgm:chPref val="0"/>
        </dgm:presLayoutVars>
      </dgm:prSet>
      <dgm:spPr/>
    </dgm:pt>
    <dgm:pt modelId="{0BCD4D84-C730-4211-B18E-BF379DC98680}" type="pres">
      <dgm:prSet presAssocID="{0F2CC1F0-66C5-40B0-B0AA-1D7C672425CD}" presName="sibTrans" presStyleCnt="0"/>
      <dgm:spPr/>
    </dgm:pt>
    <dgm:pt modelId="{EC463C62-355C-451B-B19E-5D0342C17145}" type="pres">
      <dgm:prSet presAssocID="{50C4F369-426E-49F5-9B1E-C49787ED72DB}" presName="compNode" presStyleCnt="0"/>
      <dgm:spPr/>
    </dgm:pt>
    <dgm:pt modelId="{83D33EA7-A2AA-4728-8D28-DB2B70C91F2C}" type="pres">
      <dgm:prSet presAssocID="{50C4F369-426E-49F5-9B1E-C49787ED72DB}" presName="bgRect" presStyleLbl="bgShp" presStyleIdx="1" presStyleCnt="4"/>
      <dgm:spPr>
        <a:solidFill>
          <a:schemeClr val="accent2">
            <a:lumMod val="40000"/>
            <a:lumOff val="60000"/>
          </a:schemeClr>
        </a:solidFill>
      </dgm:spPr>
    </dgm:pt>
    <dgm:pt modelId="{F3C990ED-C5B3-4213-A1E8-1AAE1014CD0E}" type="pres">
      <dgm:prSet presAssocID="{50C4F369-426E-49F5-9B1E-C49787ED72D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BF3FA716-A8F6-4BDE-B8A2-22CFEC6529AC}" type="pres">
      <dgm:prSet presAssocID="{50C4F369-426E-49F5-9B1E-C49787ED72DB}" presName="spaceRect" presStyleCnt="0"/>
      <dgm:spPr/>
    </dgm:pt>
    <dgm:pt modelId="{63298685-EFFB-4396-A260-CAC4A188E6E1}" type="pres">
      <dgm:prSet presAssocID="{50C4F369-426E-49F5-9B1E-C49787ED72DB}" presName="parTx" presStyleLbl="revTx" presStyleIdx="1" presStyleCnt="4">
        <dgm:presLayoutVars>
          <dgm:chMax val="0"/>
          <dgm:chPref val="0"/>
        </dgm:presLayoutVars>
      </dgm:prSet>
      <dgm:spPr/>
    </dgm:pt>
    <dgm:pt modelId="{1E7DAF01-2AFA-4D56-BA46-A2916C40D38A}" type="pres">
      <dgm:prSet presAssocID="{22650449-8F80-4E83-A826-E07DE4A68D1E}" presName="sibTrans" presStyleCnt="0"/>
      <dgm:spPr/>
    </dgm:pt>
    <dgm:pt modelId="{BE85B8B5-0E4F-4B32-9762-1C74C8DC4426}" type="pres">
      <dgm:prSet presAssocID="{E20BC38B-324C-4CF4-A7ED-58D5FFE92341}" presName="compNode" presStyleCnt="0"/>
      <dgm:spPr/>
    </dgm:pt>
    <dgm:pt modelId="{056CF44D-9927-40B2-AD38-6854866518DD}" type="pres">
      <dgm:prSet presAssocID="{E20BC38B-324C-4CF4-A7ED-58D5FFE92341}" presName="bgRect" presStyleLbl="bgShp" presStyleIdx="2" presStyleCnt="4"/>
      <dgm:spPr>
        <a:solidFill>
          <a:schemeClr val="accent2">
            <a:lumMod val="40000"/>
            <a:lumOff val="60000"/>
          </a:schemeClr>
        </a:solidFill>
        <a:ln>
          <a:noFill/>
        </a:ln>
      </dgm:spPr>
    </dgm:pt>
    <dgm:pt modelId="{0D598D3C-C45B-45E8-BFCF-D2B365EA1FF3}" type="pres">
      <dgm:prSet presAssocID="{E20BC38B-324C-4CF4-A7ED-58D5FFE92341}"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22624557-0055-499C-8BBF-8AD559BDD6B5}" type="pres">
      <dgm:prSet presAssocID="{E20BC38B-324C-4CF4-A7ED-58D5FFE92341}" presName="spaceRect" presStyleCnt="0"/>
      <dgm:spPr/>
    </dgm:pt>
    <dgm:pt modelId="{D5599D27-7978-4F58-B8F2-6444AD55927B}" type="pres">
      <dgm:prSet presAssocID="{E20BC38B-324C-4CF4-A7ED-58D5FFE92341}" presName="parTx" presStyleLbl="revTx" presStyleIdx="2" presStyleCnt="4">
        <dgm:presLayoutVars>
          <dgm:chMax val="0"/>
          <dgm:chPref val="0"/>
        </dgm:presLayoutVars>
      </dgm:prSet>
      <dgm:spPr/>
    </dgm:pt>
    <dgm:pt modelId="{0B1C8085-7FF0-4245-B5AA-323515E7CE5C}" type="pres">
      <dgm:prSet presAssocID="{76013DD8-E438-4712-8A10-278ED58A6221}" presName="sibTrans" presStyleCnt="0"/>
      <dgm:spPr/>
    </dgm:pt>
    <dgm:pt modelId="{AC4AD75B-D1BA-477A-AB17-8EF1572A9B68}" type="pres">
      <dgm:prSet presAssocID="{A22028B4-4049-41AB-93CC-B9D753D0DC4C}" presName="compNode" presStyleCnt="0"/>
      <dgm:spPr/>
    </dgm:pt>
    <dgm:pt modelId="{C4A05F0C-854E-4A91-8B08-6D4F704EEC0D}" type="pres">
      <dgm:prSet presAssocID="{A22028B4-4049-41AB-93CC-B9D753D0DC4C}" presName="bgRect" presStyleLbl="bgShp" presStyleIdx="3" presStyleCnt="4"/>
      <dgm:spPr>
        <a:solidFill>
          <a:schemeClr val="accent2">
            <a:lumMod val="40000"/>
            <a:lumOff val="60000"/>
          </a:schemeClr>
        </a:solidFill>
      </dgm:spPr>
    </dgm:pt>
    <dgm:pt modelId="{C39C3B65-31C4-4A71-883C-1D27A097FC1F}" type="pres">
      <dgm:prSet presAssocID="{A22028B4-4049-41AB-93CC-B9D753D0DC4C}"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814F0D99-6DD0-43F2-92C5-669FDAE4557E}" type="pres">
      <dgm:prSet presAssocID="{A22028B4-4049-41AB-93CC-B9D753D0DC4C}" presName="spaceRect" presStyleCnt="0"/>
      <dgm:spPr/>
    </dgm:pt>
    <dgm:pt modelId="{4EE7ED33-070F-449D-B6A8-783E35E6ABC8}" type="pres">
      <dgm:prSet presAssocID="{A22028B4-4049-41AB-93CC-B9D753D0DC4C}" presName="parTx" presStyleLbl="revTx" presStyleIdx="3" presStyleCnt="4">
        <dgm:presLayoutVars>
          <dgm:chMax val="0"/>
          <dgm:chPref val="0"/>
        </dgm:presLayoutVars>
      </dgm:prSet>
      <dgm:spPr/>
    </dgm:pt>
  </dgm:ptLst>
  <dgm:cxnLst>
    <dgm:cxn modelId="{48D30B20-6B7F-4409-8B52-659713843B41}" type="presOf" srcId="{3CAE0A50-3D53-4F16-9775-5BB053982FE6}" destId="{4D4C6146-C584-42F1-BFB0-87B3F089F4A1}" srcOrd="0" destOrd="0" presId="urn:microsoft.com/office/officeart/2018/2/layout/IconVerticalSolidList"/>
    <dgm:cxn modelId="{54D19521-1CC0-4C65-BF38-F36B1558E401}" srcId="{3CAE0A50-3D53-4F16-9775-5BB053982FE6}" destId="{A22028B4-4049-41AB-93CC-B9D753D0DC4C}" srcOrd="3" destOrd="0" parTransId="{80DC62DF-F747-4BCA-A886-9A2F423AA740}" sibTransId="{9AF46416-B195-4052-9871-347C7BB4375F}"/>
    <dgm:cxn modelId="{CA161F5F-6001-4786-9428-51D99125330E}" srcId="{3CAE0A50-3D53-4F16-9775-5BB053982FE6}" destId="{E20BC38B-324C-4CF4-A7ED-58D5FFE92341}" srcOrd="2" destOrd="0" parTransId="{BAE0F009-B8DE-4E78-B30E-69ADEFF09927}" sibTransId="{76013DD8-E438-4712-8A10-278ED58A6221}"/>
    <dgm:cxn modelId="{23299E41-A544-4435-A476-F8944DBB353A}" type="presOf" srcId="{50C4F369-426E-49F5-9B1E-C49787ED72DB}" destId="{63298685-EFFB-4396-A260-CAC4A188E6E1}" srcOrd="0" destOrd="0" presId="urn:microsoft.com/office/officeart/2018/2/layout/IconVerticalSolidList"/>
    <dgm:cxn modelId="{9D85E7B7-24AE-4FD0-A020-5E73707D2BEF}" srcId="{3CAE0A50-3D53-4F16-9775-5BB053982FE6}" destId="{50C4F369-426E-49F5-9B1E-C49787ED72DB}" srcOrd="1" destOrd="0" parTransId="{087EC0CA-3306-49F8-A473-5F741D4E0FEA}" sibTransId="{22650449-8F80-4E83-A826-E07DE4A68D1E}"/>
    <dgm:cxn modelId="{7C7E00CC-00DC-4464-B15C-568FF8E820E9}" type="presOf" srcId="{6CA294F6-B4EA-403B-9837-3E16248081E4}" destId="{09FF561A-6613-4A6A-B5A9-FA92D8925766}" srcOrd="0" destOrd="0" presId="urn:microsoft.com/office/officeart/2018/2/layout/IconVerticalSolidList"/>
    <dgm:cxn modelId="{CA40F6E1-71E4-464C-89A9-7F32136A8734}" srcId="{3CAE0A50-3D53-4F16-9775-5BB053982FE6}" destId="{6CA294F6-B4EA-403B-9837-3E16248081E4}" srcOrd="0" destOrd="0" parTransId="{D74A87C8-3695-4E2A-8CD4-741254929BDE}" sibTransId="{0F2CC1F0-66C5-40B0-B0AA-1D7C672425CD}"/>
    <dgm:cxn modelId="{A35DD6E7-B077-4E87-BA12-CC2114BC819B}" type="presOf" srcId="{A22028B4-4049-41AB-93CC-B9D753D0DC4C}" destId="{4EE7ED33-070F-449D-B6A8-783E35E6ABC8}" srcOrd="0" destOrd="0" presId="urn:microsoft.com/office/officeart/2018/2/layout/IconVerticalSolidList"/>
    <dgm:cxn modelId="{119E90F8-3096-42BF-81B1-29C481252504}" type="presOf" srcId="{E20BC38B-324C-4CF4-A7ED-58D5FFE92341}" destId="{D5599D27-7978-4F58-B8F2-6444AD55927B}" srcOrd="0" destOrd="0" presId="urn:microsoft.com/office/officeart/2018/2/layout/IconVerticalSolidList"/>
    <dgm:cxn modelId="{31A56699-1C3C-4D90-A8C1-B7309BCFCD5C}" type="presParOf" srcId="{4D4C6146-C584-42F1-BFB0-87B3F089F4A1}" destId="{2B0CECF8-50B0-4409-ACDE-33C70DEED5E0}" srcOrd="0" destOrd="0" presId="urn:microsoft.com/office/officeart/2018/2/layout/IconVerticalSolidList"/>
    <dgm:cxn modelId="{2E5930A6-C6A0-4FAE-8358-12E8FF706865}" type="presParOf" srcId="{2B0CECF8-50B0-4409-ACDE-33C70DEED5E0}" destId="{E84A12A9-7660-4F9B-B368-2C5E459862FA}" srcOrd="0" destOrd="0" presId="urn:microsoft.com/office/officeart/2018/2/layout/IconVerticalSolidList"/>
    <dgm:cxn modelId="{899844F9-EBD7-4D16-98AC-332F9CB096CA}" type="presParOf" srcId="{2B0CECF8-50B0-4409-ACDE-33C70DEED5E0}" destId="{7198E01F-70CC-435F-A42B-C9CD448272EF}" srcOrd="1" destOrd="0" presId="urn:microsoft.com/office/officeart/2018/2/layout/IconVerticalSolidList"/>
    <dgm:cxn modelId="{762C133A-D30A-4938-AB7E-84D8B0E18358}" type="presParOf" srcId="{2B0CECF8-50B0-4409-ACDE-33C70DEED5E0}" destId="{ACA8C03D-7779-4FF8-B5B5-5C17C82CEDC7}" srcOrd="2" destOrd="0" presId="urn:microsoft.com/office/officeart/2018/2/layout/IconVerticalSolidList"/>
    <dgm:cxn modelId="{D1C5E2AB-C83D-4889-A65B-45679370AE61}" type="presParOf" srcId="{2B0CECF8-50B0-4409-ACDE-33C70DEED5E0}" destId="{09FF561A-6613-4A6A-B5A9-FA92D8925766}" srcOrd="3" destOrd="0" presId="urn:microsoft.com/office/officeart/2018/2/layout/IconVerticalSolidList"/>
    <dgm:cxn modelId="{8C17FD31-915E-4048-9853-54AE255E374F}" type="presParOf" srcId="{4D4C6146-C584-42F1-BFB0-87B3F089F4A1}" destId="{0BCD4D84-C730-4211-B18E-BF379DC98680}" srcOrd="1" destOrd="0" presId="urn:microsoft.com/office/officeart/2018/2/layout/IconVerticalSolidList"/>
    <dgm:cxn modelId="{9A5CD9D3-3F20-41AB-93C2-D6DE94486FD5}" type="presParOf" srcId="{4D4C6146-C584-42F1-BFB0-87B3F089F4A1}" destId="{EC463C62-355C-451B-B19E-5D0342C17145}" srcOrd="2" destOrd="0" presId="urn:microsoft.com/office/officeart/2018/2/layout/IconVerticalSolidList"/>
    <dgm:cxn modelId="{3CD28B34-EA2C-4C0F-B17B-05CB355FCFEE}" type="presParOf" srcId="{EC463C62-355C-451B-B19E-5D0342C17145}" destId="{83D33EA7-A2AA-4728-8D28-DB2B70C91F2C}" srcOrd="0" destOrd="0" presId="urn:microsoft.com/office/officeart/2018/2/layout/IconVerticalSolidList"/>
    <dgm:cxn modelId="{D77BBE56-D2BB-4A2F-834C-45EB1A727009}" type="presParOf" srcId="{EC463C62-355C-451B-B19E-5D0342C17145}" destId="{F3C990ED-C5B3-4213-A1E8-1AAE1014CD0E}" srcOrd="1" destOrd="0" presId="urn:microsoft.com/office/officeart/2018/2/layout/IconVerticalSolidList"/>
    <dgm:cxn modelId="{575C8461-A883-4CBC-BFA4-1D21B16CA760}" type="presParOf" srcId="{EC463C62-355C-451B-B19E-5D0342C17145}" destId="{BF3FA716-A8F6-4BDE-B8A2-22CFEC6529AC}" srcOrd="2" destOrd="0" presId="urn:microsoft.com/office/officeart/2018/2/layout/IconVerticalSolidList"/>
    <dgm:cxn modelId="{7D5F2A12-7543-4F59-9B39-70AD2D07D0FB}" type="presParOf" srcId="{EC463C62-355C-451B-B19E-5D0342C17145}" destId="{63298685-EFFB-4396-A260-CAC4A188E6E1}" srcOrd="3" destOrd="0" presId="urn:microsoft.com/office/officeart/2018/2/layout/IconVerticalSolidList"/>
    <dgm:cxn modelId="{2D819861-FDFD-4104-9A39-02828D620447}" type="presParOf" srcId="{4D4C6146-C584-42F1-BFB0-87B3F089F4A1}" destId="{1E7DAF01-2AFA-4D56-BA46-A2916C40D38A}" srcOrd="3" destOrd="0" presId="urn:microsoft.com/office/officeart/2018/2/layout/IconVerticalSolidList"/>
    <dgm:cxn modelId="{4E28C4D8-3E1A-4BD1-B57D-2C9569ADF376}" type="presParOf" srcId="{4D4C6146-C584-42F1-BFB0-87B3F089F4A1}" destId="{BE85B8B5-0E4F-4B32-9762-1C74C8DC4426}" srcOrd="4" destOrd="0" presId="urn:microsoft.com/office/officeart/2018/2/layout/IconVerticalSolidList"/>
    <dgm:cxn modelId="{D21831F6-DF3E-472F-8D41-5A47C11960B1}" type="presParOf" srcId="{BE85B8B5-0E4F-4B32-9762-1C74C8DC4426}" destId="{056CF44D-9927-40B2-AD38-6854866518DD}" srcOrd="0" destOrd="0" presId="urn:microsoft.com/office/officeart/2018/2/layout/IconVerticalSolidList"/>
    <dgm:cxn modelId="{B23DEF42-6B0D-4FBA-8FD2-753350627C45}" type="presParOf" srcId="{BE85B8B5-0E4F-4B32-9762-1C74C8DC4426}" destId="{0D598D3C-C45B-45E8-BFCF-D2B365EA1FF3}" srcOrd="1" destOrd="0" presId="urn:microsoft.com/office/officeart/2018/2/layout/IconVerticalSolidList"/>
    <dgm:cxn modelId="{11073F2E-E368-4124-8414-50D2C2CF5968}" type="presParOf" srcId="{BE85B8B5-0E4F-4B32-9762-1C74C8DC4426}" destId="{22624557-0055-499C-8BBF-8AD559BDD6B5}" srcOrd="2" destOrd="0" presId="urn:microsoft.com/office/officeart/2018/2/layout/IconVerticalSolidList"/>
    <dgm:cxn modelId="{75C92E79-131D-4DBF-9030-602FEAEFAB0D}" type="presParOf" srcId="{BE85B8B5-0E4F-4B32-9762-1C74C8DC4426}" destId="{D5599D27-7978-4F58-B8F2-6444AD55927B}" srcOrd="3" destOrd="0" presId="urn:microsoft.com/office/officeart/2018/2/layout/IconVerticalSolidList"/>
    <dgm:cxn modelId="{7ED270FA-52FC-4055-9FEB-7AA13ED3BB81}" type="presParOf" srcId="{4D4C6146-C584-42F1-BFB0-87B3F089F4A1}" destId="{0B1C8085-7FF0-4245-B5AA-323515E7CE5C}" srcOrd="5" destOrd="0" presId="urn:microsoft.com/office/officeart/2018/2/layout/IconVerticalSolidList"/>
    <dgm:cxn modelId="{189E0456-672F-4F78-B1C6-D57CCEBE2354}" type="presParOf" srcId="{4D4C6146-C584-42F1-BFB0-87B3F089F4A1}" destId="{AC4AD75B-D1BA-477A-AB17-8EF1572A9B68}" srcOrd="6" destOrd="0" presId="urn:microsoft.com/office/officeart/2018/2/layout/IconVerticalSolidList"/>
    <dgm:cxn modelId="{4503C055-11A5-4B0B-9935-FC09C03A3726}" type="presParOf" srcId="{AC4AD75B-D1BA-477A-AB17-8EF1572A9B68}" destId="{C4A05F0C-854E-4A91-8B08-6D4F704EEC0D}" srcOrd="0" destOrd="0" presId="urn:microsoft.com/office/officeart/2018/2/layout/IconVerticalSolidList"/>
    <dgm:cxn modelId="{588EFCAE-E3FD-41E3-9AD8-71A359501024}" type="presParOf" srcId="{AC4AD75B-D1BA-477A-AB17-8EF1572A9B68}" destId="{C39C3B65-31C4-4A71-883C-1D27A097FC1F}" srcOrd="1" destOrd="0" presId="urn:microsoft.com/office/officeart/2018/2/layout/IconVerticalSolidList"/>
    <dgm:cxn modelId="{49E18849-4720-4CF9-994F-0B503A658426}" type="presParOf" srcId="{AC4AD75B-D1BA-477A-AB17-8EF1572A9B68}" destId="{814F0D99-6DD0-43F2-92C5-669FDAE4557E}" srcOrd="2" destOrd="0" presId="urn:microsoft.com/office/officeart/2018/2/layout/IconVerticalSolidList"/>
    <dgm:cxn modelId="{9E432A80-4DEA-4ECE-9CBA-F5CE02EF9E19}" type="presParOf" srcId="{AC4AD75B-D1BA-477A-AB17-8EF1572A9B68}" destId="{4EE7ED33-070F-449D-B6A8-783E35E6ABC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4861F8-05F7-482B-A5C6-AE6E3916EE81}"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6E5CD846-C556-49AF-873F-AF879A218F92}">
      <dgm:prSet/>
      <dgm:spPr/>
      <dgm:t>
        <a:bodyPr/>
        <a:lstStyle/>
        <a:p>
          <a:pPr rtl="0"/>
          <a:r>
            <a:rPr lang="en-GB">
              <a:latin typeface="Calibri"/>
              <a:cs typeface="Calibri"/>
            </a:rPr>
            <a:t>Environmental orientation influences the relationship between SHRM and OCBE.</a:t>
          </a:r>
          <a:endParaRPr lang="en-US">
            <a:latin typeface="Calibri"/>
            <a:cs typeface="Calibri"/>
          </a:endParaRPr>
        </a:p>
      </dgm:t>
    </dgm:pt>
    <dgm:pt modelId="{2AB48195-39AB-4B04-8E94-97B0583F6450}" type="parTrans" cxnId="{29FA6CA1-880F-40B7-BE91-4D01F4377FF4}">
      <dgm:prSet/>
      <dgm:spPr/>
      <dgm:t>
        <a:bodyPr/>
        <a:lstStyle/>
        <a:p>
          <a:endParaRPr lang="en-US"/>
        </a:p>
      </dgm:t>
    </dgm:pt>
    <dgm:pt modelId="{7952143E-0865-4D82-9EED-971BC02E0C04}" type="sibTrans" cxnId="{29FA6CA1-880F-40B7-BE91-4D01F4377FF4}">
      <dgm:prSet/>
      <dgm:spPr/>
      <dgm:t>
        <a:bodyPr/>
        <a:lstStyle/>
        <a:p>
          <a:endParaRPr lang="en-US"/>
        </a:p>
      </dgm:t>
    </dgm:pt>
    <dgm:pt modelId="{4919A07C-6EB5-4E7C-9EA6-1C59945DB65E}">
      <dgm:prSet/>
      <dgm:spPr/>
      <dgm:t>
        <a:bodyPr/>
        <a:lstStyle/>
        <a:p>
          <a:pPr rtl="0"/>
          <a:r>
            <a:rPr lang="en-US">
              <a:latin typeface="Calibri"/>
              <a:cs typeface="Calibri"/>
            </a:rPr>
            <a:t>More focus needs to be on selecting, training, and rewarding employees for their environmentally friendly practices.</a:t>
          </a:r>
        </a:p>
      </dgm:t>
    </dgm:pt>
    <dgm:pt modelId="{0B07F00E-BAF9-48EB-BD2B-5603AA28F2A3}" type="parTrans" cxnId="{A2A36519-B402-4F5F-AC8A-7F278AF48489}">
      <dgm:prSet/>
      <dgm:spPr/>
      <dgm:t>
        <a:bodyPr/>
        <a:lstStyle/>
        <a:p>
          <a:endParaRPr lang="en-US"/>
        </a:p>
      </dgm:t>
    </dgm:pt>
    <dgm:pt modelId="{F8E52A5E-DC79-4B81-9A19-7392C9B0F0DE}" type="sibTrans" cxnId="{A2A36519-B402-4F5F-AC8A-7F278AF48489}">
      <dgm:prSet/>
      <dgm:spPr/>
      <dgm:t>
        <a:bodyPr/>
        <a:lstStyle/>
        <a:p>
          <a:endParaRPr lang="en-US"/>
        </a:p>
      </dgm:t>
    </dgm:pt>
    <dgm:pt modelId="{954F5B2F-5E0C-466B-9F1A-E3F78D386FE1}">
      <dgm:prSet/>
      <dgm:spPr/>
      <dgm:t>
        <a:bodyPr/>
        <a:lstStyle/>
        <a:p>
          <a:pPr rtl="0"/>
          <a:r>
            <a:rPr lang="en-US">
              <a:latin typeface="Calibri"/>
              <a:cs typeface="Calibri"/>
            </a:rPr>
            <a:t>From the top level down there is a need for training on the environment and the relationship between HRM and EM. </a:t>
          </a:r>
        </a:p>
      </dgm:t>
    </dgm:pt>
    <dgm:pt modelId="{F986A6E4-542F-4DBC-970F-C4E38D655641}" type="parTrans" cxnId="{3D05AF3B-1DB7-4B85-B512-4A156E85BCB7}">
      <dgm:prSet/>
      <dgm:spPr/>
      <dgm:t>
        <a:bodyPr/>
        <a:lstStyle/>
        <a:p>
          <a:endParaRPr lang="en-US"/>
        </a:p>
      </dgm:t>
    </dgm:pt>
    <dgm:pt modelId="{0B8F9A63-1382-400B-B5EF-3FB103653542}" type="sibTrans" cxnId="{3D05AF3B-1DB7-4B85-B512-4A156E85BCB7}">
      <dgm:prSet/>
      <dgm:spPr/>
      <dgm:t>
        <a:bodyPr/>
        <a:lstStyle/>
        <a:p>
          <a:endParaRPr lang="en-US"/>
        </a:p>
      </dgm:t>
    </dgm:pt>
    <dgm:pt modelId="{69335226-E81F-4078-BCB4-FA3A5180994A}">
      <dgm:prSet/>
      <dgm:spPr/>
      <dgm:t>
        <a:bodyPr/>
        <a:lstStyle/>
        <a:p>
          <a:r>
            <a:rPr lang="en-US">
              <a:latin typeface="Calibri"/>
              <a:cs typeface="Calibri"/>
            </a:rPr>
            <a:t>It would be beneficial for Post-Secondary Institutions to offer sustainability courses and programs.</a:t>
          </a:r>
        </a:p>
      </dgm:t>
    </dgm:pt>
    <dgm:pt modelId="{326A2325-5FD0-40BF-B0F0-F37786016335}" type="parTrans" cxnId="{3E277C3D-A2C8-4F33-BF38-FFD522A71D7D}">
      <dgm:prSet/>
      <dgm:spPr/>
      <dgm:t>
        <a:bodyPr/>
        <a:lstStyle/>
        <a:p>
          <a:endParaRPr lang="en-US"/>
        </a:p>
      </dgm:t>
    </dgm:pt>
    <dgm:pt modelId="{1CD38BA5-2EA0-4BDF-BF4E-C7B5B3023511}" type="sibTrans" cxnId="{3E277C3D-A2C8-4F33-BF38-FFD522A71D7D}">
      <dgm:prSet/>
      <dgm:spPr/>
      <dgm:t>
        <a:bodyPr/>
        <a:lstStyle/>
        <a:p>
          <a:endParaRPr lang="en-US"/>
        </a:p>
      </dgm:t>
    </dgm:pt>
    <dgm:pt modelId="{262D6722-AB89-40F0-B39B-E4A8376CADA0}">
      <dgm:prSet phldr="0"/>
      <dgm:spPr/>
      <dgm:t>
        <a:bodyPr/>
        <a:lstStyle/>
        <a:p>
          <a:pPr rtl="0"/>
          <a:r>
            <a:rPr lang="en-GB">
              <a:latin typeface="Calibri"/>
              <a:cs typeface="Calibri"/>
            </a:rPr>
            <a:t>OCBE mediates how SHRM has an impact on environmental performance.</a:t>
          </a:r>
        </a:p>
      </dgm:t>
    </dgm:pt>
    <dgm:pt modelId="{803B1556-359E-44E5-AF19-9B5D0589E3F9}" type="parTrans" cxnId="{46B06D81-BB79-4C9B-842C-73EED1A7EB4E}">
      <dgm:prSet/>
      <dgm:spPr/>
      <dgm:t>
        <a:bodyPr/>
        <a:lstStyle/>
        <a:p>
          <a:endParaRPr lang="en-CA"/>
        </a:p>
      </dgm:t>
    </dgm:pt>
    <dgm:pt modelId="{6E44DC53-3804-4880-8470-0DF9A8AEF59B}" type="sibTrans" cxnId="{46B06D81-BB79-4C9B-842C-73EED1A7EB4E}">
      <dgm:prSet/>
      <dgm:spPr/>
    </dgm:pt>
    <dgm:pt modelId="{ED732468-12C9-45A3-BD82-38E0D63885D0}" type="pres">
      <dgm:prSet presAssocID="{E94861F8-05F7-482B-A5C6-AE6E3916EE81}" presName="vert0" presStyleCnt="0">
        <dgm:presLayoutVars>
          <dgm:dir/>
          <dgm:animOne val="branch"/>
          <dgm:animLvl val="lvl"/>
        </dgm:presLayoutVars>
      </dgm:prSet>
      <dgm:spPr/>
    </dgm:pt>
    <dgm:pt modelId="{39615494-036C-4B44-BA5A-8DA800E54326}" type="pres">
      <dgm:prSet presAssocID="{6E5CD846-C556-49AF-873F-AF879A218F92}" presName="thickLine" presStyleLbl="alignNode1" presStyleIdx="0" presStyleCnt="5"/>
      <dgm:spPr/>
    </dgm:pt>
    <dgm:pt modelId="{83B79CCD-5A05-438B-853A-AE02079373C3}" type="pres">
      <dgm:prSet presAssocID="{6E5CD846-C556-49AF-873F-AF879A218F92}" presName="horz1" presStyleCnt="0"/>
      <dgm:spPr/>
    </dgm:pt>
    <dgm:pt modelId="{F1F83EB7-CC00-45E3-9C69-117F45299880}" type="pres">
      <dgm:prSet presAssocID="{6E5CD846-C556-49AF-873F-AF879A218F92}" presName="tx1" presStyleLbl="revTx" presStyleIdx="0" presStyleCnt="5"/>
      <dgm:spPr/>
    </dgm:pt>
    <dgm:pt modelId="{BB26EB35-09BD-4DCF-A509-3635EED92357}" type="pres">
      <dgm:prSet presAssocID="{6E5CD846-C556-49AF-873F-AF879A218F92}" presName="vert1" presStyleCnt="0"/>
      <dgm:spPr/>
    </dgm:pt>
    <dgm:pt modelId="{5A5EEC54-3B4C-4A46-9FAA-3C6F4ABCC302}" type="pres">
      <dgm:prSet presAssocID="{262D6722-AB89-40F0-B39B-E4A8376CADA0}" presName="thickLine" presStyleLbl="alignNode1" presStyleIdx="1" presStyleCnt="5"/>
      <dgm:spPr/>
    </dgm:pt>
    <dgm:pt modelId="{C8697BE7-31BE-4333-AC1D-97A67E1A3464}" type="pres">
      <dgm:prSet presAssocID="{262D6722-AB89-40F0-B39B-E4A8376CADA0}" presName="horz1" presStyleCnt="0"/>
      <dgm:spPr/>
    </dgm:pt>
    <dgm:pt modelId="{EBBFF840-2DDD-4A5F-86DE-4E6759C75DF7}" type="pres">
      <dgm:prSet presAssocID="{262D6722-AB89-40F0-B39B-E4A8376CADA0}" presName="tx1" presStyleLbl="revTx" presStyleIdx="1" presStyleCnt="5"/>
      <dgm:spPr/>
    </dgm:pt>
    <dgm:pt modelId="{6E495C1A-B70C-4E6D-9B36-709CFCEE77D5}" type="pres">
      <dgm:prSet presAssocID="{262D6722-AB89-40F0-B39B-E4A8376CADA0}" presName="vert1" presStyleCnt="0"/>
      <dgm:spPr/>
    </dgm:pt>
    <dgm:pt modelId="{ADBF7CB4-98D8-4276-A31D-87D995F7CE48}" type="pres">
      <dgm:prSet presAssocID="{4919A07C-6EB5-4E7C-9EA6-1C59945DB65E}" presName="thickLine" presStyleLbl="alignNode1" presStyleIdx="2" presStyleCnt="5"/>
      <dgm:spPr/>
    </dgm:pt>
    <dgm:pt modelId="{7B259726-B6FA-4604-9FEC-314B27C09CAB}" type="pres">
      <dgm:prSet presAssocID="{4919A07C-6EB5-4E7C-9EA6-1C59945DB65E}" presName="horz1" presStyleCnt="0"/>
      <dgm:spPr/>
    </dgm:pt>
    <dgm:pt modelId="{15D1F71D-F8BD-45BD-A1FA-1A6DDD5609E7}" type="pres">
      <dgm:prSet presAssocID="{4919A07C-6EB5-4E7C-9EA6-1C59945DB65E}" presName="tx1" presStyleLbl="revTx" presStyleIdx="2" presStyleCnt="5"/>
      <dgm:spPr/>
    </dgm:pt>
    <dgm:pt modelId="{E8283A6E-5008-481F-B27F-19E09ED3512C}" type="pres">
      <dgm:prSet presAssocID="{4919A07C-6EB5-4E7C-9EA6-1C59945DB65E}" presName="vert1" presStyleCnt="0"/>
      <dgm:spPr/>
    </dgm:pt>
    <dgm:pt modelId="{BFA1D7FC-B808-427C-AF09-C344907E11A5}" type="pres">
      <dgm:prSet presAssocID="{954F5B2F-5E0C-466B-9F1A-E3F78D386FE1}" presName="thickLine" presStyleLbl="alignNode1" presStyleIdx="3" presStyleCnt="5"/>
      <dgm:spPr/>
    </dgm:pt>
    <dgm:pt modelId="{7EAEFDE5-E657-4F88-9B7C-4B8FFCAC0E98}" type="pres">
      <dgm:prSet presAssocID="{954F5B2F-5E0C-466B-9F1A-E3F78D386FE1}" presName="horz1" presStyleCnt="0"/>
      <dgm:spPr/>
    </dgm:pt>
    <dgm:pt modelId="{5F794432-0A51-4A43-8780-F09E5FED2365}" type="pres">
      <dgm:prSet presAssocID="{954F5B2F-5E0C-466B-9F1A-E3F78D386FE1}" presName="tx1" presStyleLbl="revTx" presStyleIdx="3" presStyleCnt="5"/>
      <dgm:spPr/>
    </dgm:pt>
    <dgm:pt modelId="{C25D6F0F-0F2E-4B57-936D-B5A01E408233}" type="pres">
      <dgm:prSet presAssocID="{954F5B2F-5E0C-466B-9F1A-E3F78D386FE1}" presName="vert1" presStyleCnt="0"/>
      <dgm:spPr/>
    </dgm:pt>
    <dgm:pt modelId="{9BF98296-8ECE-4ABA-B50E-797CD0EE6E56}" type="pres">
      <dgm:prSet presAssocID="{69335226-E81F-4078-BCB4-FA3A5180994A}" presName="thickLine" presStyleLbl="alignNode1" presStyleIdx="4" presStyleCnt="5"/>
      <dgm:spPr/>
    </dgm:pt>
    <dgm:pt modelId="{80A9ECE9-8207-4EE5-BE44-5E4B04A2FF80}" type="pres">
      <dgm:prSet presAssocID="{69335226-E81F-4078-BCB4-FA3A5180994A}" presName="horz1" presStyleCnt="0"/>
      <dgm:spPr/>
    </dgm:pt>
    <dgm:pt modelId="{BD887242-31A4-4FEE-B568-3CF172D1060D}" type="pres">
      <dgm:prSet presAssocID="{69335226-E81F-4078-BCB4-FA3A5180994A}" presName="tx1" presStyleLbl="revTx" presStyleIdx="4" presStyleCnt="5"/>
      <dgm:spPr/>
    </dgm:pt>
    <dgm:pt modelId="{2B3EA6A5-7B81-427C-8726-F2456F85146C}" type="pres">
      <dgm:prSet presAssocID="{69335226-E81F-4078-BCB4-FA3A5180994A}" presName="vert1" presStyleCnt="0"/>
      <dgm:spPr/>
    </dgm:pt>
  </dgm:ptLst>
  <dgm:cxnLst>
    <dgm:cxn modelId="{A2A36519-B402-4F5F-AC8A-7F278AF48489}" srcId="{E94861F8-05F7-482B-A5C6-AE6E3916EE81}" destId="{4919A07C-6EB5-4E7C-9EA6-1C59945DB65E}" srcOrd="2" destOrd="0" parTransId="{0B07F00E-BAF9-48EB-BD2B-5603AA28F2A3}" sibTransId="{F8E52A5E-DC79-4B81-9A19-7392C9B0F0DE}"/>
    <dgm:cxn modelId="{F150DE25-9DE8-4BD1-ABB5-AEF4E02F87A1}" type="presOf" srcId="{262D6722-AB89-40F0-B39B-E4A8376CADA0}" destId="{EBBFF840-2DDD-4A5F-86DE-4E6759C75DF7}" srcOrd="0" destOrd="0" presId="urn:microsoft.com/office/officeart/2008/layout/LinedList"/>
    <dgm:cxn modelId="{3D05AF3B-1DB7-4B85-B512-4A156E85BCB7}" srcId="{E94861F8-05F7-482B-A5C6-AE6E3916EE81}" destId="{954F5B2F-5E0C-466B-9F1A-E3F78D386FE1}" srcOrd="3" destOrd="0" parTransId="{F986A6E4-542F-4DBC-970F-C4E38D655641}" sibTransId="{0B8F9A63-1382-400B-B5EF-3FB103653542}"/>
    <dgm:cxn modelId="{3E277C3D-A2C8-4F33-BF38-FFD522A71D7D}" srcId="{E94861F8-05F7-482B-A5C6-AE6E3916EE81}" destId="{69335226-E81F-4078-BCB4-FA3A5180994A}" srcOrd="4" destOrd="0" parTransId="{326A2325-5FD0-40BF-B0F0-F37786016335}" sibTransId="{1CD38BA5-2EA0-4BDF-BF4E-C7B5B3023511}"/>
    <dgm:cxn modelId="{3FFE0971-E18A-4480-A6AF-8DEC7CBA03E8}" type="presOf" srcId="{4919A07C-6EB5-4E7C-9EA6-1C59945DB65E}" destId="{15D1F71D-F8BD-45BD-A1FA-1A6DDD5609E7}" srcOrd="0" destOrd="0" presId="urn:microsoft.com/office/officeart/2008/layout/LinedList"/>
    <dgm:cxn modelId="{46B06D81-BB79-4C9B-842C-73EED1A7EB4E}" srcId="{E94861F8-05F7-482B-A5C6-AE6E3916EE81}" destId="{262D6722-AB89-40F0-B39B-E4A8376CADA0}" srcOrd="1" destOrd="0" parTransId="{803B1556-359E-44E5-AF19-9B5D0589E3F9}" sibTransId="{6E44DC53-3804-4880-8470-0DF9A8AEF59B}"/>
    <dgm:cxn modelId="{2DD19F9B-6A2F-4FF3-A73D-E385480A628A}" type="presOf" srcId="{69335226-E81F-4078-BCB4-FA3A5180994A}" destId="{BD887242-31A4-4FEE-B568-3CF172D1060D}" srcOrd="0" destOrd="0" presId="urn:microsoft.com/office/officeart/2008/layout/LinedList"/>
    <dgm:cxn modelId="{62DB0DA1-7007-4251-877D-E00903892ED2}" type="presOf" srcId="{6E5CD846-C556-49AF-873F-AF879A218F92}" destId="{F1F83EB7-CC00-45E3-9C69-117F45299880}" srcOrd="0" destOrd="0" presId="urn:microsoft.com/office/officeart/2008/layout/LinedList"/>
    <dgm:cxn modelId="{29FA6CA1-880F-40B7-BE91-4D01F4377FF4}" srcId="{E94861F8-05F7-482B-A5C6-AE6E3916EE81}" destId="{6E5CD846-C556-49AF-873F-AF879A218F92}" srcOrd="0" destOrd="0" parTransId="{2AB48195-39AB-4B04-8E94-97B0583F6450}" sibTransId="{7952143E-0865-4D82-9EED-971BC02E0C04}"/>
    <dgm:cxn modelId="{162ADBD2-F8B5-461B-A4E9-A55AF06C38AC}" type="presOf" srcId="{E94861F8-05F7-482B-A5C6-AE6E3916EE81}" destId="{ED732468-12C9-45A3-BD82-38E0D63885D0}" srcOrd="0" destOrd="0" presId="urn:microsoft.com/office/officeart/2008/layout/LinedList"/>
    <dgm:cxn modelId="{FE9B89D6-3511-49C6-8C0A-2C48BC8D3023}" type="presOf" srcId="{954F5B2F-5E0C-466B-9F1A-E3F78D386FE1}" destId="{5F794432-0A51-4A43-8780-F09E5FED2365}" srcOrd="0" destOrd="0" presId="urn:microsoft.com/office/officeart/2008/layout/LinedList"/>
    <dgm:cxn modelId="{23EAE63A-FDA6-455D-9700-3CD7F5E0FEFD}" type="presParOf" srcId="{ED732468-12C9-45A3-BD82-38E0D63885D0}" destId="{39615494-036C-4B44-BA5A-8DA800E54326}" srcOrd="0" destOrd="0" presId="urn:microsoft.com/office/officeart/2008/layout/LinedList"/>
    <dgm:cxn modelId="{37A9A2FD-9D7E-4FCC-B72D-6CE77FA99B21}" type="presParOf" srcId="{ED732468-12C9-45A3-BD82-38E0D63885D0}" destId="{83B79CCD-5A05-438B-853A-AE02079373C3}" srcOrd="1" destOrd="0" presId="urn:microsoft.com/office/officeart/2008/layout/LinedList"/>
    <dgm:cxn modelId="{E113658E-7FDF-4503-BB9D-C9533EBE3652}" type="presParOf" srcId="{83B79CCD-5A05-438B-853A-AE02079373C3}" destId="{F1F83EB7-CC00-45E3-9C69-117F45299880}" srcOrd="0" destOrd="0" presId="urn:microsoft.com/office/officeart/2008/layout/LinedList"/>
    <dgm:cxn modelId="{01890B0F-FDBF-4A64-A164-60DB2062FE8C}" type="presParOf" srcId="{83B79CCD-5A05-438B-853A-AE02079373C3}" destId="{BB26EB35-09BD-4DCF-A509-3635EED92357}" srcOrd="1" destOrd="0" presId="urn:microsoft.com/office/officeart/2008/layout/LinedList"/>
    <dgm:cxn modelId="{BE078D1A-2B43-497D-8DB9-80F37A9A850A}" type="presParOf" srcId="{ED732468-12C9-45A3-BD82-38E0D63885D0}" destId="{5A5EEC54-3B4C-4A46-9FAA-3C6F4ABCC302}" srcOrd="2" destOrd="0" presId="urn:microsoft.com/office/officeart/2008/layout/LinedList"/>
    <dgm:cxn modelId="{077B8CA3-1C7D-49F2-A534-D4CE0E6597C4}" type="presParOf" srcId="{ED732468-12C9-45A3-BD82-38E0D63885D0}" destId="{C8697BE7-31BE-4333-AC1D-97A67E1A3464}" srcOrd="3" destOrd="0" presId="urn:microsoft.com/office/officeart/2008/layout/LinedList"/>
    <dgm:cxn modelId="{2177144A-3E77-4974-AFC0-7EAC7EB6BC6A}" type="presParOf" srcId="{C8697BE7-31BE-4333-AC1D-97A67E1A3464}" destId="{EBBFF840-2DDD-4A5F-86DE-4E6759C75DF7}" srcOrd="0" destOrd="0" presId="urn:microsoft.com/office/officeart/2008/layout/LinedList"/>
    <dgm:cxn modelId="{7902E16A-25D0-4B3A-A1C5-B1CCF96CBFA2}" type="presParOf" srcId="{C8697BE7-31BE-4333-AC1D-97A67E1A3464}" destId="{6E495C1A-B70C-4E6D-9B36-709CFCEE77D5}" srcOrd="1" destOrd="0" presId="urn:microsoft.com/office/officeart/2008/layout/LinedList"/>
    <dgm:cxn modelId="{D598F1CC-3A68-4DC7-85F5-B0DAAFA3057C}" type="presParOf" srcId="{ED732468-12C9-45A3-BD82-38E0D63885D0}" destId="{ADBF7CB4-98D8-4276-A31D-87D995F7CE48}" srcOrd="4" destOrd="0" presId="urn:microsoft.com/office/officeart/2008/layout/LinedList"/>
    <dgm:cxn modelId="{31047CFD-C0E7-4FF7-A5F2-02A8336C8B2A}" type="presParOf" srcId="{ED732468-12C9-45A3-BD82-38E0D63885D0}" destId="{7B259726-B6FA-4604-9FEC-314B27C09CAB}" srcOrd="5" destOrd="0" presId="urn:microsoft.com/office/officeart/2008/layout/LinedList"/>
    <dgm:cxn modelId="{8F4F4846-1206-4DBE-89B0-39B6F559606F}" type="presParOf" srcId="{7B259726-B6FA-4604-9FEC-314B27C09CAB}" destId="{15D1F71D-F8BD-45BD-A1FA-1A6DDD5609E7}" srcOrd="0" destOrd="0" presId="urn:microsoft.com/office/officeart/2008/layout/LinedList"/>
    <dgm:cxn modelId="{BC0FAF00-7FE9-4AA7-A0CB-2992E9A8DE33}" type="presParOf" srcId="{7B259726-B6FA-4604-9FEC-314B27C09CAB}" destId="{E8283A6E-5008-481F-B27F-19E09ED3512C}" srcOrd="1" destOrd="0" presId="urn:microsoft.com/office/officeart/2008/layout/LinedList"/>
    <dgm:cxn modelId="{10B7B2E2-2E6A-411A-B609-9E0B73C59799}" type="presParOf" srcId="{ED732468-12C9-45A3-BD82-38E0D63885D0}" destId="{BFA1D7FC-B808-427C-AF09-C344907E11A5}" srcOrd="6" destOrd="0" presId="urn:microsoft.com/office/officeart/2008/layout/LinedList"/>
    <dgm:cxn modelId="{9A322A1F-9347-465E-B54A-D340C15B611C}" type="presParOf" srcId="{ED732468-12C9-45A3-BD82-38E0D63885D0}" destId="{7EAEFDE5-E657-4F88-9B7C-4B8FFCAC0E98}" srcOrd="7" destOrd="0" presId="urn:microsoft.com/office/officeart/2008/layout/LinedList"/>
    <dgm:cxn modelId="{86B67594-C105-4A1F-9CBC-92F6E701D05B}" type="presParOf" srcId="{7EAEFDE5-E657-4F88-9B7C-4B8FFCAC0E98}" destId="{5F794432-0A51-4A43-8780-F09E5FED2365}" srcOrd="0" destOrd="0" presId="urn:microsoft.com/office/officeart/2008/layout/LinedList"/>
    <dgm:cxn modelId="{70D35D66-CBF9-4737-8EA8-C083BAACF1A4}" type="presParOf" srcId="{7EAEFDE5-E657-4F88-9B7C-4B8FFCAC0E98}" destId="{C25D6F0F-0F2E-4B57-936D-B5A01E408233}" srcOrd="1" destOrd="0" presId="urn:microsoft.com/office/officeart/2008/layout/LinedList"/>
    <dgm:cxn modelId="{0815D345-21BC-4FDA-924F-569947D8E5BD}" type="presParOf" srcId="{ED732468-12C9-45A3-BD82-38E0D63885D0}" destId="{9BF98296-8ECE-4ABA-B50E-797CD0EE6E56}" srcOrd="8" destOrd="0" presId="urn:microsoft.com/office/officeart/2008/layout/LinedList"/>
    <dgm:cxn modelId="{2667BD83-D32F-48A6-96A4-D9174C704E96}" type="presParOf" srcId="{ED732468-12C9-45A3-BD82-38E0D63885D0}" destId="{80A9ECE9-8207-4EE5-BE44-5E4B04A2FF80}" srcOrd="9" destOrd="0" presId="urn:microsoft.com/office/officeart/2008/layout/LinedList"/>
    <dgm:cxn modelId="{55197AE6-BA0E-480D-B249-84823AF112DD}" type="presParOf" srcId="{80A9ECE9-8207-4EE5-BE44-5E4B04A2FF80}" destId="{BD887242-31A4-4FEE-B568-3CF172D1060D}" srcOrd="0" destOrd="0" presId="urn:microsoft.com/office/officeart/2008/layout/LinedList"/>
    <dgm:cxn modelId="{FE553562-3467-40FF-BD2B-02636024F4B4}" type="presParOf" srcId="{80A9ECE9-8207-4EE5-BE44-5E4B04A2FF80}" destId="{2B3EA6A5-7B81-427C-8726-F2456F85146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AB14E-826E-4B5C-BAD1-D01D2F3C35F4}">
      <dsp:nvSpPr>
        <dsp:cNvPr id="0" name=""/>
        <dsp:cNvSpPr/>
      </dsp:nvSpPr>
      <dsp:spPr>
        <a:xfrm>
          <a:off x="0" y="559"/>
          <a:ext cx="10506456" cy="1309664"/>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sp>
    <dsp:sp modelId="{4549F363-F4C2-46F3-A339-BAA0B131F23F}">
      <dsp:nvSpPr>
        <dsp:cNvPr id="0" name=""/>
        <dsp:cNvSpPr/>
      </dsp:nvSpPr>
      <dsp:spPr>
        <a:xfrm>
          <a:off x="396173" y="295234"/>
          <a:ext cx="720315" cy="72031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C48383D-1DB5-4BA5-9D3C-1139B20E3979}">
      <dsp:nvSpPr>
        <dsp:cNvPr id="0" name=""/>
        <dsp:cNvSpPr/>
      </dsp:nvSpPr>
      <dsp:spPr>
        <a:xfrm>
          <a:off x="1512662" y="559"/>
          <a:ext cx="4727905"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111250">
            <a:lnSpc>
              <a:spcPct val="100000"/>
            </a:lnSpc>
            <a:spcBef>
              <a:spcPct val="0"/>
            </a:spcBef>
            <a:spcAft>
              <a:spcPct val="35000"/>
            </a:spcAft>
            <a:buNone/>
          </a:pPr>
          <a:r>
            <a:rPr lang="en-US" sz="2500" kern="1200">
              <a:latin typeface="Calibri"/>
              <a:cs typeface="Calibri"/>
            </a:rPr>
            <a:t>OCBE: Organizational Citizenship Behaviors for the Environment</a:t>
          </a:r>
          <a:endParaRPr lang="en-US" sz="2500" b="0" i="0" u="none" strike="noStrike" kern="1200" cap="none" baseline="0" noProof="0">
            <a:latin typeface="Calibri"/>
            <a:cs typeface="Calibri"/>
          </a:endParaRPr>
        </a:p>
      </dsp:txBody>
      <dsp:txXfrm>
        <a:off x="1512662" y="559"/>
        <a:ext cx="4727905" cy="1309664"/>
      </dsp:txXfrm>
    </dsp:sp>
    <dsp:sp modelId="{56C6BAC1-23B5-4D61-91C9-7AD7E3E3572E}">
      <dsp:nvSpPr>
        <dsp:cNvPr id="0" name=""/>
        <dsp:cNvSpPr/>
      </dsp:nvSpPr>
      <dsp:spPr>
        <a:xfrm>
          <a:off x="6240567" y="559"/>
          <a:ext cx="4265888"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711200">
            <a:lnSpc>
              <a:spcPct val="100000"/>
            </a:lnSpc>
            <a:spcBef>
              <a:spcPct val="0"/>
            </a:spcBef>
            <a:spcAft>
              <a:spcPct val="35000"/>
            </a:spcAft>
            <a:buNone/>
          </a:pPr>
          <a:r>
            <a:rPr lang="en-US" sz="1600" kern="1200">
              <a:latin typeface="Calibri"/>
              <a:cs typeface="Calibri"/>
            </a:rPr>
            <a:t>The voluntary cooperation and extra efforts that employees demonstrate to help the organization become greener. </a:t>
          </a:r>
        </a:p>
      </dsp:txBody>
      <dsp:txXfrm>
        <a:off x="6240567" y="559"/>
        <a:ext cx="4265888" cy="1309664"/>
      </dsp:txXfrm>
    </dsp:sp>
    <dsp:sp modelId="{7DB6CB2F-F403-4F1F-880C-15613EAAA22E}">
      <dsp:nvSpPr>
        <dsp:cNvPr id="0" name=""/>
        <dsp:cNvSpPr/>
      </dsp:nvSpPr>
      <dsp:spPr>
        <a:xfrm>
          <a:off x="0" y="1637640"/>
          <a:ext cx="10506456" cy="1309664"/>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sp>
    <dsp:sp modelId="{49DBF10B-DAD7-4BF8-99EB-F14879E23D76}">
      <dsp:nvSpPr>
        <dsp:cNvPr id="0" name=""/>
        <dsp:cNvSpPr/>
      </dsp:nvSpPr>
      <dsp:spPr>
        <a:xfrm>
          <a:off x="396173" y="1932315"/>
          <a:ext cx="720315" cy="720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E844981-FA75-44BE-9A4E-5855483DD470}">
      <dsp:nvSpPr>
        <dsp:cNvPr id="0" name=""/>
        <dsp:cNvSpPr/>
      </dsp:nvSpPr>
      <dsp:spPr>
        <a:xfrm>
          <a:off x="1512662" y="1637640"/>
          <a:ext cx="4727905"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111250">
            <a:lnSpc>
              <a:spcPct val="100000"/>
            </a:lnSpc>
            <a:spcBef>
              <a:spcPct val="0"/>
            </a:spcBef>
            <a:spcAft>
              <a:spcPct val="35000"/>
            </a:spcAft>
            <a:buNone/>
          </a:pPr>
          <a:r>
            <a:rPr lang="en-US" sz="2500" kern="1200">
              <a:latin typeface="Calibri"/>
              <a:cs typeface="Calibri"/>
            </a:rPr>
            <a:t>SHRM: Strategic Human Resource Management</a:t>
          </a:r>
        </a:p>
      </dsp:txBody>
      <dsp:txXfrm>
        <a:off x="1512662" y="1637640"/>
        <a:ext cx="4727905" cy="1309664"/>
      </dsp:txXfrm>
    </dsp:sp>
    <dsp:sp modelId="{0FC7E0AF-9CE2-4ECD-BF43-04B3D583396C}">
      <dsp:nvSpPr>
        <dsp:cNvPr id="0" name=""/>
        <dsp:cNvSpPr/>
      </dsp:nvSpPr>
      <dsp:spPr>
        <a:xfrm>
          <a:off x="6240567" y="1637640"/>
          <a:ext cx="4265888"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711200">
            <a:lnSpc>
              <a:spcPct val="100000"/>
            </a:lnSpc>
            <a:spcBef>
              <a:spcPct val="0"/>
            </a:spcBef>
            <a:spcAft>
              <a:spcPct val="35000"/>
            </a:spcAft>
            <a:buNone/>
          </a:pPr>
          <a:r>
            <a:rPr lang="en-US" sz="1600" kern="1200">
              <a:latin typeface="Calibri"/>
              <a:cs typeface="Calibri"/>
            </a:rPr>
            <a:t>Connecting the corporate strategies, objectives, and goals with the competencies and desired behaviors of the workforce to increase the performance of the company.</a:t>
          </a:r>
        </a:p>
      </dsp:txBody>
      <dsp:txXfrm>
        <a:off x="6240567" y="1637640"/>
        <a:ext cx="4265888" cy="1309664"/>
      </dsp:txXfrm>
    </dsp:sp>
    <dsp:sp modelId="{B7D4A5EE-3CE2-414A-8EFC-3CFDC11B12F7}">
      <dsp:nvSpPr>
        <dsp:cNvPr id="0" name=""/>
        <dsp:cNvSpPr/>
      </dsp:nvSpPr>
      <dsp:spPr>
        <a:xfrm>
          <a:off x="0" y="3274721"/>
          <a:ext cx="10506456" cy="1309664"/>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sp>
    <dsp:sp modelId="{9EF07783-90EA-4741-80B5-C242EE6A89CC}">
      <dsp:nvSpPr>
        <dsp:cNvPr id="0" name=""/>
        <dsp:cNvSpPr/>
      </dsp:nvSpPr>
      <dsp:spPr>
        <a:xfrm>
          <a:off x="396173" y="3569396"/>
          <a:ext cx="720315" cy="720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7A6BA79-85E6-4210-9582-21DEE0A0A8DE}">
      <dsp:nvSpPr>
        <dsp:cNvPr id="0" name=""/>
        <dsp:cNvSpPr/>
      </dsp:nvSpPr>
      <dsp:spPr>
        <a:xfrm>
          <a:off x="1512662" y="3274721"/>
          <a:ext cx="4727905"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111250">
            <a:lnSpc>
              <a:spcPct val="100000"/>
            </a:lnSpc>
            <a:spcBef>
              <a:spcPct val="0"/>
            </a:spcBef>
            <a:spcAft>
              <a:spcPct val="35000"/>
            </a:spcAft>
            <a:buNone/>
          </a:pPr>
          <a:r>
            <a:rPr lang="en-US" sz="2500" kern="1200">
              <a:latin typeface="Calibri"/>
              <a:cs typeface="Calibri"/>
            </a:rPr>
            <a:t>Environmental Performance/Orientation: </a:t>
          </a:r>
        </a:p>
      </dsp:txBody>
      <dsp:txXfrm>
        <a:off x="1512662" y="3274721"/>
        <a:ext cx="4727905" cy="1309664"/>
      </dsp:txXfrm>
    </dsp:sp>
    <dsp:sp modelId="{3ED4D5C3-0F62-4B90-BCB4-26BC7330A2D3}">
      <dsp:nvSpPr>
        <dsp:cNvPr id="0" name=""/>
        <dsp:cNvSpPr/>
      </dsp:nvSpPr>
      <dsp:spPr>
        <a:xfrm>
          <a:off x="6240567" y="3274721"/>
          <a:ext cx="4265888" cy="1309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711200">
            <a:lnSpc>
              <a:spcPct val="100000"/>
            </a:lnSpc>
            <a:spcBef>
              <a:spcPct val="0"/>
            </a:spcBef>
            <a:spcAft>
              <a:spcPct val="35000"/>
            </a:spcAft>
            <a:buNone/>
          </a:pPr>
          <a:r>
            <a:rPr lang="en-US" sz="1600" kern="1200"/>
            <a:t>Reflects the degree to which organizations are committed to protecting the natural envionment.</a:t>
          </a:r>
        </a:p>
      </dsp:txBody>
      <dsp:txXfrm>
        <a:off x="6240567" y="3274721"/>
        <a:ext cx="4265888" cy="1309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AB14E-826E-4B5C-BAD1-D01D2F3C35F4}">
      <dsp:nvSpPr>
        <dsp:cNvPr id="0" name=""/>
        <dsp:cNvSpPr/>
      </dsp:nvSpPr>
      <dsp:spPr>
        <a:xfrm>
          <a:off x="0" y="559"/>
          <a:ext cx="10506456" cy="1309664"/>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549F363-F4C2-46F3-A339-BAA0B131F23F}">
      <dsp:nvSpPr>
        <dsp:cNvPr id="0" name=""/>
        <dsp:cNvSpPr/>
      </dsp:nvSpPr>
      <dsp:spPr>
        <a:xfrm>
          <a:off x="396173" y="295234"/>
          <a:ext cx="720315" cy="72031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48383D-1DB5-4BA5-9D3C-1139B20E3979}">
      <dsp:nvSpPr>
        <dsp:cNvPr id="0" name=""/>
        <dsp:cNvSpPr/>
      </dsp:nvSpPr>
      <dsp:spPr>
        <a:xfrm>
          <a:off x="1512662" y="559"/>
          <a:ext cx="8993793" cy="1309664"/>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111250">
            <a:lnSpc>
              <a:spcPct val="100000"/>
            </a:lnSpc>
            <a:spcBef>
              <a:spcPct val="0"/>
            </a:spcBef>
            <a:spcAft>
              <a:spcPct val="35000"/>
            </a:spcAft>
            <a:buNone/>
          </a:pPr>
          <a:r>
            <a:rPr lang="en-US" sz="2500" kern="1200"/>
            <a:t>HR</a:t>
          </a:r>
          <a:r>
            <a:rPr lang="en-US" sz="2500" kern="1200" noProof="0"/>
            <a:t>: The implementation of environmental practices requires high interactions between HRM and Environmental Management</a:t>
          </a:r>
          <a:r>
            <a:rPr lang="en-US" sz="2500" kern="1200"/>
            <a:t>.</a:t>
          </a:r>
          <a:endParaRPr lang="en-US" sz="2500" kern="1200" noProof="0"/>
        </a:p>
      </dsp:txBody>
      <dsp:txXfrm>
        <a:off x="1512662" y="559"/>
        <a:ext cx="8993793" cy="1309664"/>
      </dsp:txXfrm>
    </dsp:sp>
    <dsp:sp modelId="{7DB6CB2F-F403-4F1F-880C-15613EAAA22E}">
      <dsp:nvSpPr>
        <dsp:cNvPr id="0" name=""/>
        <dsp:cNvSpPr/>
      </dsp:nvSpPr>
      <dsp:spPr>
        <a:xfrm>
          <a:off x="0" y="1637640"/>
          <a:ext cx="10506456" cy="1309664"/>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49DBF10B-DAD7-4BF8-99EB-F14879E23D76}">
      <dsp:nvSpPr>
        <dsp:cNvPr id="0" name=""/>
        <dsp:cNvSpPr/>
      </dsp:nvSpPr>
      <dsp:spPr>
        <a:xfrm>
          <a:off x="396173" y="1932315"/>
          <a:ext cx="720315" cy="7203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844981-FA75-44BE-9A4E-5855483DD470}">
      <dsp:nvSpPr>
        <dsp:cNvPr id="0" name=""/>
        <dsp:cNvSpPr/>
      </dsp:nvSpPr>
      <dsp:spPr>
        <a:xfrm>
          <a:off x="1512662" y="1637640"/>
          <a:ext cx="8993793" cy="1309664"/>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111250">
            <a:lnSpc>
              <a:spcPct val="100000"/>
            </a:lnSpc>
            <a:spcBef>
              <a:spcPct val="0"/>
            </a:spcBef>
            <a:spcAft>
              <a:spcPct val="35000"/>
            </a:spcAft>
            <a:buNone/>
          </a:pPr>
          <a:r>
            <a:rPr lang="en-US" sz="2500" kern="1200"/>
            <a:t>Business:  Organizations need to adapt their business to include environmental orientation.</a:t>
          </a:r>
        </a:p>
      </dsp:txBody>
      <dsp:txXfrm>
        <a:off x="1512662" y="1637640"/>
        <a:ext cx="8993793" cy="1309664"/>
      </dsp:txXfrm>
    </dsp:sp>
    <dsp:sp modelId="{B7D4A5EE-3CE2-414A-8EFC-3CFDC11B12F7}">
      <dsp:nvSpPr>
        <dsp:cNvPr id="0" name=""/>
        <dsp:cNvSpPr/>
      </dsp:nvSpPr>
      <dsp:spPr>
        <a:xfrm>
          <a:off x="0" y="3274721"/>
          <a:ext cx="10506456" cy="1309664"/>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sp>
    <dsp:sp modelId="{9EF07783-90EA-4741-80B5-C242EE6A89CC}">
      <dsp:nvSpPr>
        <dsp:cNvPr id="0" name=""/>
        <dsp:cNvSpPr/>
      </dsp:nvSpPr>
      <dsp:spPr>
        <a:xfrm>
          <a:off x="396173" y="3569396"/>
          <a:ext cx="720315" cy="7203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A6BA79-85E6-4210-9582-21DEE0A0A8DE}">
      <dsp:nvSpPr>
        <dsp:cNvPr id="0" name=""/>
        <dsp:cNvSpPr/>
      </dsp:nvSpPr>
      <dsp:spPr>
        <a:xfrm>
          <a:off x="1512662" y="3274721"/>
          <a:ext cx="8993793" cy="1309664"/>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8606" tIns="138606" rIns="138606" bIns="138606" numCol="1" spcCol="1270" anchor="ctr" anchorCtr="0">
          <a:noAutofit/>
        </a:bodyPr>
        <a:lstStyle/>
        <a:p>
          <a:pPr marL="0" lvl="0" indent="0" algn="l" defTabSz="1111250">
            <a:lnSpc>
              <a:spcPct val="100000"/>
            </a:lnSpc>
            <a:spcBef>
              <a:spcPct val="0"/>
            </a:spcBef>
            <a:spcAft>
              <a:spcPct val="35000"/>
            </a:spcAft>
            <a:buNone/>
          </a:pPr>
          <a:r>
            <a:rPr lang="en-US" sz="2500" kern="1200"/>
            <a:t>Leaders of the Organization: Leadership engagement contributes to the enhance of environmental performance via OCBE. </a:t>
          </a:r>
        </a:p>
      </dsp:txBody>
      <dsp:txXfrm>
        <a:off x="1512662" y="3274721"/>
        <a:ext cx="8993793" cy="1309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32B11-1B03-449B-B7FA-DBBF59C79131}">
      <dsp:nvSpPr>
        <dsp:cNvPr id="0" name=""/>
        <dsp:cNvSpPr/>
      </dsp:nvSpPr>
      <dsp:spPr>
        <a:xfrm>
          <a:off x="0" y="2299"/>
          <a:ext cx="6812280" cy="11656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7F8CB8-FA08-4699-9ADD-301228D56BB0}">
      <dsp:nvSpPr>
        <dsp:cNvPr id="0" name=""/>
        <dsp:cNvSpPr/>
      </dsp:nvSpPr>
      <dsp:spPr>
        <a:xfrm>
          <a:off x="352598" y="264562"/>
          <a:ext cx="641087" cy="64108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19819D-5F21-4247-9D09-F4A6FF4E0B17}">
      <dsp:nvSpPr>
        <dsp:cNvPr id="0" name=""/>
        <dsp:cNvSpPr/>
      </dsp:nvSpPr>
      <dsp:spPr>
        <a:xfrm>
          <a:off x="1346283" y="2299"/>
          <a:ext cx="5465996" cy="116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61" tIns="123361" rIns="123361" bIns="123361" numCol="1" spcCol="1270" anchor="ctr" anchorCtr="0">
          <a:noAutofit/>
        </a:bodyPr>
        <a:lstStyle/>
        <a:p>
          <a:pPr marL="0" lvl="0" indent="0" algn="l" defTabSz="844550">
            <a:lnSpc>
              <a:spcPct val="100000"/>
            </a:lnSpc>
            <a:spcBef>
              <a:spcPct val="0"/>
            </a:spcBef>
            <a:spcAft>
              <a:spcPct val="35000"/>
            </a:spcAft>
            <a:buNone/>
          </a:pPr>
          <a:r>
            <a:rPr lang="en-US" sz="1900" kern="1200">
              <a:latin typeface="Avenir Next LT Pro"/>
            </a:rPr>
            <a:t>Hypothesis 1: SHRM has a positive impact on OCBE</a:t>
          </a:r>
          <a:r>
            <a:rPr lang="en-US" sz="1900" b="0" i="0" u="none" strike="noStrike" kern="1200" cap="none" baseline="0" noProof="0">
              <a:latin typeface="Avenir Next LT Pro"/>
            </a:rPr>
            <a:t>.</a:t>
          </a:r>
          <a:endParaRPr lang="en-US" sz="1900" kern="1200"/>
        </a:p>
      </dsp:txBody>
      <dsp:txXfrm>
        <a:off x="1346283" y="2299"/>
        <a:ext cx="5465996" cy="1165613"/>
      </dsp:txXfrm>
    </dsp:sp>
    <dsp:sp modelId="{D300FD2B-8EE7-4AE4-B071-83FF5C35C9BA}">
      <dsp:nvSpPr>
        <dsp:cNvPr id="0" name=""/>
        <dsp:cNvSpPr/>
      </dsp:nvSpPr>
      <dsp:spPr>
        <a:xfrm>
          <a:off x="0" y="1459316"/>
          <a:ext cx="6812280" cy="11656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792EF-571A-48D0-B6EB-60B60A15E43A}">
      <dsp:nvSpPr>
        <dsp:cNvPr id="0" name=""/>
        <dsp:cNvSpPr/>
      </dsp:nvSpPr>
      <dsp:spPr>
        <a:xfrm>
          <a:off x="352598" y="1721579"/>
          <a:ext cx="641087" cy="64108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8CE94A-516A-49AA-A2CA-9CBC49E06FE7}">
      <dsp:nvSpPr>
        <dsp:cNvPr id="0" name=""/>
        <dsp:cNvSpPr/>
      </dsp:nvSpPr>
      <dsp:spPr>
        <a:xfrm>
          <a:off x="1346283" y="1459316"/>
          <a:ext cx="5465996" cy="116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61" tIns="123361" rIns="123361" bIns="123361" numCol="1" spcCol="1270" anchor="ctr" anchorCtr="0">
          <a:noAutofit/>
        </a:bodyPr>
        <a:lstStyle/>
        <a:p>
          <a:pPr marL="0" lvl="0" indent="0" algn="l" defTabSz="844550">
            <a:lnSpc>
              <a:spcPct val="100000"/>
            </a:lnSpc>
            <a:spcBef>
              <a:spcPct val="0"/>
            </a:spcBef>
            <a:spcAft>
              <a:spcPct val="35000"/>
            </a:spcAft>
            <a:buNone/>
          </a:pPr>
          <a:r>
            <a:rPr lang="en-US" sz="1900" kern="1200"/>
            <a:t>Hypothesis </a:t>
          </a:r>
          <a:r>
            <a:rPr lang="en-US" sz="1900" kern="1200">
              <a:latin typeface="Avenir Next LT Pro"/>
            </a:rPr>
            <a:t>2</a:t>
          </a:r>
          <a:r>
            <a:rPr lang="en-US" sz="1900" kern="1200"/>
            <a:t>: </a:t>
          </a:r>
          <a:r>
            <a:rPr lang="en-US" sz="1900" kern="1200">
              <a:latin typeface="Avenir Next LT Pro"/>
            </a:rPr>
            <a:t>OCBE has a positive impact on environmental performance.</a:t>
          </a:r>
          <a:endParaRPr lang="en-US" sz="1900" kern="1200"/>
        </a:p>
      </dsp:txBody>
      <dsp:txXfrm>
        <a:off x="1346283" y="1459316"/>
        <a:ext cx="5465996" cy="1165613"/>
      </dsp:txXfrm>
    </dsp:sp>
    <dsp:sp modelId="{19934518-8213-4DD9-8B61-B81B9AED68F5}">
      <dsp:nvSpPr>
        <dsp:cNvPr id="0" name=""/>
        <dsp:cNvSpPr/>
      </dsp:nvSpPr>
      <dsp:spPr>
        <a:xfrm>
          <a:off x="0" y="2916333"/>
          <a:ext cx="6812280" cy="11656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3A78B-B4F5-4C84-ACC0-5D30F0ED67D1}">
      <dsp:nvSpPr>
        <dsp:cNvPr id="0" name=""/>
        <dsp:cNvSpPr/>
      </dsp:nvSpPr>
      <dsp:spPr>
        <a:xfrm>
          <a:off x="352598" y="3178596"/>
          <a:ext cx="641087" cy="64108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FD1ED-3614-41C6-BF90-4F1B59820F00}">
      <dsp:nvSpPr>
        <dsp:cNvPr id="0" name=""/>
        <dsp:cNvSpPr/>
      </dsp:nvSpPr>
      <dsp:spPr>
        <a:xfrm>
          <a:off x="1346283" y="2916333"/>
          <a:ext cx="5465996" cy="116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61" tIns="123361" rIns="123361" bIns="123361" numCol="1" spcCol="1270" anchor="ctr" anchorCtr="0">
          <a:noAutofit/>
        </a:bodyPr>
        <a:lstStyle/>
        <a:p>
          <a:pPr marL="0" lvl="0" indent="0" algn="l" defTabSz="844550">
            <a:lnSpc>
              <a:spcPct val="100000"/>
            </a:lnSpc>
            <a:spcBef>
              <a:spcPct val="0"/>
            </a:spcBef>
            <a:spcAft>
              <a:spcPct val="35000"/>
            </a:spcAft>
            <a:buNone/>
          </a:pPr>
          <a:r>
            <a:rPr lang="en-US" sz="1900" kern="1200"/>
            <a:t>Hypothesis </a:t>
          </a:r>
          <a:r>
            <a:rPr lang="en-US" sz="1900" kern="1200">
              <a:latin typeface="Avenir Next LT Pro"/>
            </a:rPr>
            <a:t>3</a:t>
          </a:r>
          <a:r>
            <a:rPr lang="en-US" sz="1900" kern="1200"/>
            <a:t>: </a:t>
          </a:r>
          <a:r>
            <a:rPr lang="en-US" sz="1900" kern="1200">
              <a:latin typeface="Avenir Next LT Pro"/>
            </a:rPr>
            <a:t>OCEB mediates the relationship between SHRM and environmental performance.</a:t>
          </a:r>
          <a:endParaRPr lang="en-US" sz="1900" kern="1200"/>
        </a:p>
      </dsp:txBody>
      <dsp:txXfrm>
        <a:off x="1346283" y="2916333"/>
        <a:ext cx="5465996" cy="1165613"/>
      </dsp:txXfrm>
    </dsp:sp>
    <dsp:sp modelId="{D4C4893E-51B8-4DFF-9639-593BD93B5AB5}">
      <dsp:nvSpPr>
        <dsp:cNvPr id="0" name=""/>
        <dsp:cNvSpPr/>
      </dsp:nvSpPr>
      <dsp:spPr>
        <a:xfrm>
          <a:off x="0" y="4373350"/>
          <a:ext cx="6812280" cy="11656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8A3E39-339F-4BBB-8AF6-8DBE2D7433DD}">
      <dsp:nvSpPr>
        <dsp:cNvPr id="0" name=""/>
        <dsp:cNvSpPr/>
      </dsp:nvSpPr>
      <dsp:spPr>
        <a:xfrm>
          <a:off x="352598" y="4635613"/>
          <a:ext cx="641087" cy="64108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6CCC6-492E-4339-9FEE-107DA6166447}">
      <dsp:nvSpPr>
        <dsp:cNvPr id="0" name=""/>
        <dsp:cNvSpPr/>
      </dsp:nvSpPr>
      <dsp:spPr>
        <a:xfrm>
          <a:off x="1346283" y="4373350"/>
          <a:ext cx="5465996" cy="116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61" tIns="123361" rIns="123361" bIns="123361" numCol="1" spcCol="1270" anchor="ctr" anchorCtr="0">
          <a:noAutofit/>
        </a:bodyPr>
        <a:lstStyle/>
        <a:p>
          <a:pPr marL="0" lvl="0" indent="0" algn="l" defTabSz="844550">
            <a:lnSpc>
              <a:spcPct val="100000"/>
            </a:lnSpc>
            <a:spcBef>
              <a:spcPct val="0"/>
            </a:spcBef>
            <a:spcAft>
              <a:spcPct val="35000"/>
            </a:spcAft>
            <a:buNone/>
          </a:pPr>
          <a:r>
            <a:rPr lang="en-US" sz="1900" kern="1200"/>
            <a:t>Hypothesis </a:t>
          </a:r>
          <a:r>
            <a:rPr lang="en-US" sz="1900" kern="1200">
              <a:latin typeface="Avenir Next LT Pro"/>
            </a:rPr>
            <a:t>4</a:t>
          </a:r>
          <a:r>
            <a:rPr lang="en-US" sz="1900" kern="1200"/>
            <a:t>: </a:t>
          </a:r>
          <a:r>
            <a:rPr lang="en-US" sz="1900" kern="1200">
              <a:latin typeface="Avenir Next LT Pro"/>
            </a:rPr>
            <a:t>Internal</a:t>
          </a:r>
          <a:r>
            <a:rPr lang="en-US" sz="1900" kern="1200"/>
            <a:t> environmental orientation positively</a:t>
          </a:r>
          <a:r>
            <a:rPr lang="en-US" sz="1900" kern="1200">
              <a:latin typeface="Avenir Next LT Pro"/>
            </a:rPr>
            <a:t> </a:t>
          </a:r>
          <a:r>
            <a:rPr lang="en-US" sz="1900" kern="1200"/>
            <a:t>moderates the impact of SHRM on OCBE.</a:t>
          </a:r>
        </a:p>
      </dsp:txBody>
      <dsp:txXfrm>
        <a:off x="1346283" y="4373350"/>
        <a:ext cx="5465996" cy="1165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E8E80-4A96-43E7-B12D-604279A58FFE}">
      <dsp:nvSpPr>
        <dsp:cNvPr id="0" name=""/>
        <dsp:cNvSpPr/>
      </dsp:nvSpPr>
      <dsp:spPr>
        <a:xfrm>
          <a:off x="0" y="4591"/>
          <a:ext cx="5422492" cy="977909"/>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E83DC056-906D-4443-A7A0-0E17D2B49B4C}">
      <dsp:nvSpPr>
        <dsp:cNvPr id="0" name=""/>
        <dsp:cNvSpPr/>
      </dsp:nvSpPr>
      <dsp:spPr>
        <a:xfrm>
          <a:off x="295817" y="224620"/>
          <a:ext cx="537850" cy="5378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4777F3-75C6-4448-8EBE-323FC218175B}">
      <dsp:nvSpPr>
        <dsp:cNvPr id="0" name=""/>
        <dsp:cNvSpPr/>
      </dsp:nvSpPr>
      <dsp:spPr>
        <a:xfrm>
          <a:off x="1129485" y="4591"/>
          <a:ext cx="2440121" cy="97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95" tIns="103495" rIns="103495" bIns="103495"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a:cs typeface="Calibri"/>
            </a:rPr>
            <a:t>Research Type </a:t>
          </a:r>
          <a:endParaRPr lang="en-US" sz="1900" kern="1200"/>
        </a:p>
      </dsp:txBody>
      <dsp:txXfrm>
        <a:off x="1129485" y="4591"/>
        <a:ext cx="2440121" cy="977909"/>
      </dsp:txXfrm>
    </dsp:sp>
    <dsp:sp modelId="{A9323D39-DE2E-4F3F-A2FC-DC591F954EB9}">
      <dsp:nvSpPr>
        <dsp:cNvPr id="0" name=""/>
        <dsp:cNvSpPr/>
      </dsp:nvSpPr>
      <dsp:spPr>
        <a:xfrm>
          <a:off x="3569607" y="4591"/>
          <a:ext cx="1852884" cy="97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95" tIns="103495" rIns="103495" bIns="103495" numCol="1" spcCol="1270" anchor="ctr" anchorCtr="0">
          <a:noAutofit/>
        </a:bodyPr>
        <a:lstStyle/>
        <a:p>
          <a:pPr marL="0" lvl="0" indent="0" algn="l" defTabSz="488950">
            <a:lnSpc>
              <a:spcPct val="100000"/>
            </a:lnSpc>
            <a:spcBef>
              <a:spcPct val="0"/>
            </a:spcBef>
            <a:spcAft>
              <a:spcPct val="35000"/>
            </a:spcAft>
            <a:buNone/>
          </a:pPr>
          <a:r>
            <a:rPr lang="en-US" sz="1100" kern="1200">
              <a:latin typeface="Calibri"/>
              <a:cs typeface="Calibri"/>
            </a:rPr>
            <a:t>Quantitative </a:t>
          </a:r>
        </a:p>
        <a:p>
          <a:pPr marL="0" lvl="0" indent="0" algn="l" defTabSz="488950">
            <a:lnSpc>
              <a:spcPct val="100000"/>
            </a:lnSpc>
            <a:spcBef>
              <a:spcPct val="0"/>
            </a:spcBef>
            <a:spcAft>
              <a:spcPct val="35000"/>
            </a:spcAft>
            <a:buNone/>
          </a:pPr>
          <a:r>
            <a:rPr lang="en-US" sz="1100" kern="1200">
              <a:latin typeface="Calibri"/>
              <a:cs typeface="Calibri"/>
            </a:rPr>
            <a:t>Case studies were also used</a:t>
          </a:r>
        </a:p>
      </dsp:txBody>
      <dsp:txXfrm>
        <a:off x="3569607" y="4591"/>
        <a:ext cx="1852884" cy="977909"/>
      </dsp:txXfrm>
    </dsp:sp>
    <dsp:sp modelId="{43075619-7D46-4DB4-B9A7-87FACD4AB890}">
      <dsp:nvSpPr>
        <dsp:cNvPr id="0" name=""/>
        <dsp:cNvSpPr/>
      </dsp:nvSpPr>
      <dsp:spPr>
        <a:xfrm>
          <a:off x="0" y="1226978"/>
          <a:ext cx="5422492" cy="977909"/>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57FC8BC4-8F59-4964-A8CA-384ACD045AD0}">
      <dsp:nvSpPr>
        <dsp:cNvPr id="0" name=""/>
        <dsp:cNvSpPr/>
      </dsp:nvSpPr>
      <dsp:spPr>
        <a:xfrm>
          <a:off x="295817" y="1447008"/>
          <a:ext cx="537850" cy="5378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5F7C8C-7438-4415-A8E9-00246F0DECCE}">
      <dsp:nvSpPr>
        <dsp:cNvPr id="0" name=""/>
        <dsp:cNvSpPr/>
      </dsp:nvSpPr>
      <dsp:spPr>
        <a:xfrm>
          <a:off x="1129485" y="1226978"/>
          <a:ext cx="2440121" cy="97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95" tIns="103495" rIns="103495" bIns="103495"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a:cs typeface="Calibri"/>
            </a:rPr>
            <a:t>Region </a:t>
          </a:r>
          <a:endParaRPr lang="en-US" sz="1900" kern="1200"/>
        </a:p>
      </dsp:txBody>
      <dsp:txXfrm>
        <a:off x="1129485" y="1226978"/>
        <a:ext cx="2440121" cy="977909"/>
      </dsp:txXfrm>
    </dsp:sp>
    <dsp:sp modelId="{163CB4BC-A53D-4AFD-BA76-DA18EF3525F1}">
      <dsp:nvSpPr>
        <dsp:cNvPr id="0" name=""/>
        <dsp:cNvSpPr/>
      </dsp:nvSpPr>
      <dsp:spPr>
        <a:xfrm>
          <a:off x="3569607" y="1226978"/>
          <a:ext cx="1852884" cy="97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95" tIns="103495" rIns="103495" bIns="103495" numCol="1" spcCol="1270" anchor="ctr" anchorCtr="0">
          <a:noAutofit/>
        </a:bodyPr>
        <a:lstStyle/>
        <a:p>
          <a:pPr marL="0" lvl="0" indent="0" algn="l" defTabSz="488950">
            <a:lnSpc>
              <a:spcPct val="100000"/>
            </a:lnSpc>
            <a:spcBef>
              <a:spcPct val="0"/>
            </a:spcBef>
            <a:spcAft>
              <a:spcPct val="35000"/>
            </a:spcAft>
            <a:buNone/>
          </a:pPr>
          <a:r>
            <a:rPr lang="en-US" sz="1100" kern="1200">
              <a:latin typeface="Calibri"/>
              <a:cs typeface="Calibri"/>
            </a:rPr>
            <a:t>Northern China</a:t>
          </a:r>
        </a:p>
        <a:p>
          <a:pPr marL="0" lvl="0" indent="0" algn="l" defTabSz="488950">
            <a:lnSpc>
              <a:spcPct val="100000"/>
            </a:lnSpc>
            <a:spcBef>
              <a:spcPct val="0"/>
            </a:spcBef>
            <a:spcAft>
              <a:spcPct val="35000"/>
            </a:spcAft>
            <a:buNone/>
          </a:pPr>
          <a:r>
            <a:rPr lang="en-US" sz="1100" kern="1200">
              <a:latin typeface="Calibri"/>
              <a:cs typeface="Calibri"/>
            </a:rPr>
            <a:t>Manufacturing firms </a:t>
          </a:r>
        </a:p>
      </dsp:txBody>
      <dsp:txXfrm>
        <a:off x="3569607" y="1226978"/>
        <a:ext cx="1852884" cy="977909"/>
      </dsp:txXfrm>
    </dsp:sp>
    <dsp:sp modelId="{118E6583-8250-4B8D-B7B0-72D5F03A1071}">
      <dsp:nvSpPr>
        <dsp:cNvPr id="0" name=""/>
        <dsp:cNvSpPr/>
      </dsp:nvSpPr>
      <dsp:spPr>
        <a:xfrm>
          <a:off x="0" y="2449365"/>
          <a:ext cx="5422492" cy="977909"/>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E96FB7B0-2D07-450E-ADB3-4F40893CAF59}">
      <dsp:nvSpPr>
        <dsp:cNvPr id="0" name=""/>
        <dsp:cNvSpPr/>
      </dsp:nvSpPr>
      <dsp:spPr>
        <a:xfrm>
          <a:off x="295817" y="2669395"/>
          <a:ext cx="537850" cy="5378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273622-20F3-4F2C-A8AC-4566FF1B4764}">
      <dsp:nvSpPr>
        <dsp:cNvPr id="0" name=""/>
        <dsp:cNvSpPr/>
      </dsp:nvSpPr>
      <dsp:spPr>
        <a:xfrm>
          <a:off x="1129485" y="2449365"/>
          <a:ext cx="2440121" cy="97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95" tIns="103495" rIns="103495" bIns="103495"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a:cs typeface="Calibri"/>
            </a:rPr>
            <a:t>Method</a:t>
          </a:r>
        </a:p>
      </dsp:txBody>
      <dsp:txXfrm>
        <a:off x="1129485" y="2449365"/>
        <a:ext cx="2440121" cy="977909"/>
      </dsp:txXfrm>
    </dsp:sp>
    <dsp:sp modelId="{BC00E0DA-1993-494B-8966-64EE18FFD60C}">
      <dsp:nvSpPr>
        <dsp:cNvPr id="0" name=""/>
        <dsp:cNvSpPr/>
      </dsp:nvSpPr>
      <dsp:spPr>
        <a:xfrm>
          <a:off x="3569607" y="2449365"/>
          <a:ext cx="1852884" cy="977909"/>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03495" tIns="103495" rIns="103495" bIns="103495" numCol="1" spcCol="1270" anchor="ctr" anchorCtr="0">
          <a:noAutofit/>
        </a:bodyPr>
        <a:lstStyle/>
        <a:p>
          <a:pPr marL="0" lvl="0" indent="0" algn="l" defTabSz="488950">
            <a:lnSpc>
              <a:spcPct val="100000"/>
            </a:lnSpc>
            <a:spcBef>
              <a:spcPct val="0"/>
            </a:spcBef>
            <a:spcAft>
              <a:spcPct val="35000"/>
            </a:spcAft>
            <a:buNone/>
          </a:pPr>
          <a:r>
            <a:rPr lang="en-US" sz="1100" kern="1200">
              <a:latin typeface="Calibri"/>
              <a:cs typeface="Calibri"/>
            </a:rPr>
            <a:t>On-site Interviews</a:t>
          </a:r>
        </a:p>
      </dsp:txBody>
      <dsp:txXfrm>
        <a:off x="3569607" y="2449365"/>
        <a:ext cx="1852884" cy="977909"/>
      </dsp:txXfrm>
    </dsp:sp>
    <dsp:sp modelId="{C76E1B56-3D89-430A-9056-68A6615712D1}">
      <dsp:nvSpPr>
        <dsp:cNvPr id="0" name=""/>
        <dsp:cNvSpPr/>
      </dsp:nvSpPr>
      <dsp:spPr>
        <a:xfrm>
          <a:off x="0" y="3671752"/>
          <a:ext cx="5422492" cy="977909"/>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4D140CCF-8CE9-4238-99F2-0C71B905860F}">
      <dsp:nvSpPr>
        <dsp:cNvPr id="0" name=""/>
        <dsp:cNvSpPr/>
      </dsp:nvSpPr>
      <dsp:spPr>
        <a:xfrm>
          <a:off x="295817" y="3891782"/>
          <a:ext cx="537850" cy="5378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D14CFA-F48D-43D2-8AB8-1FA2A91C0A89}">
      <dsp:nvSpPr>
        <dsp:cNvPr id="0" name=""/>
        <dsp:cNvSpPr/>
      </dsp:nvSpPr>
      <dsp:spPr>
        <a:xfrm>
          <a:off x="1129485" y="3671752"/>
          <a:ext cx="2440121" cy="97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95" tIns="103495" rIns="103495" bIns="103495"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a:cs typeface="Calibri"/>
            </a:rPr>
            <a:t>Population</a:t>
          </a:r>
        </a:p>
      </dsp:txBody>
      <dsp:txXfrm>
        <a:off x="1129485" y="3671752"/>
        <a:ext cx="2440121" cy="977909"/>
      </dsp:txXfrm>
    </dsp:sp>
    <dsp:sp modelId="{1CF554AD-063E-411B-B931-5944F7A659A1}">
      <dsp:nvSpPr>
        <dsp:cNvPr id="0" name=""/>
        <dsp:cNvSpPr/>
      </dsp:nvSpPr>
      <dsp:spPr>
        <a:xfrm>
          <a:off x="3569607" y="3671752"/>
          <a:ext cx="1852884" cy="97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95" tIns="103495" rIns="103495" bIns="103495" numCol="1" spcCol="1270" anchor="ctr" anchorCtr="0">
          <a:noAutofit/>
        </a:bodyPr>
        <a:lstStyle/>
        <a:p>
          <a:pPr marL="0" lvl="0" indent="0" algn="l" defTabSz="488950">
            <a:lnSpc>
              <a:spcPct val="100000"/>
            </a:lnSpc>
            <a:spcBef>
              <a:spcPct val="0"/>
            </a:spcBef>
            <a:spcAft>
              <a:spcPct val="35000"/>
            </a:spcAft>
            <a:buNone/>
          </a:pPr>
          <a:r>
            <a:rPr lang="en-US" sz="1100" kern="1200">
              <a:latin typeface="Calibri"/>
              <a:cs typeface="Calibri"/>
            </a:rPr>
            <a:t>212 HR Managers, </a:t>
          </a:r>
        </a:p>
        <a:p>
          <a:pPr marL="0" lvl="0" indent="0" algn="l" defTabSz="488950">
            <a:lnSpc>
              <a:spcPct val="100000"/>
            </a:lnSpc>
            <a:spcBef>
              <a:spcPct val="0"/>
            </a:spcBef>
            <a:spcAft>
              <a:spcPct val="35000"/>
            </a:spcAft>
            <a:buNone/>
          </a:pPr>
          <a:r>
            <a:rPr lang="en-US" sz="1100" kern="1200">
              <a:latin typeface="Calibri"/>
              <a:cs typeface="Calibri"/>
            </a:rPr>
            <a:t>198 CEO's</a:t>
          </a:r>
        </a:p>
        <a:p>
          <a:pPr marL="0" lvl="0" indent="0" algn="l" defTabSz="488950">
            <a:lnSpc>
              <a:spcPct val="100000"/>
            </a:lnSpc>
            <a:spcBef>
              <a:spcPct val="0"/>
            </a:spcBef>
            <a:spcAft>
              <a:spcPct val="35000"/>
            </a:spcAft>
            <a:buNone/>
          </a:pPr>
          <a:r>
            <a:rPr lang="en-US" sz="1100" kern="1200">
              <a:latin typeface="Calibri"/>
              <a:cs typeface="Calibri"/>
            </a:rPr>
            <a:t>2250 Frontline Workers</a:t>
          </a:r>
        </a:p>
      </dsp:txBody>
      <dsp:txXfrm>
        <a:off x="3569607" y="3671752"/>
        <a:ext cx="1852884" cy="977909"/>
      </dsp:txXfrm>
    </dsp:sp>
    <dsp:sp modelId="{6E0C9F3D-1C9C-4266-AFF3-052D2471AB0A}">
      <dsp:nvSpPr>
        <dsp:cNvPr id="0" name=""/>
        <dsp:cNvSpPr/>
      </dsp:nvSpPr>
      <dsp:spPr>
        <a:xfrm>
          <a:off x="0" y="4894140"/>
          <a:ext cx="5422492" cy="977909"/>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DA5BD34D-BFA4-4607-91F4-14252DC79397}">
      <dsp:nvSpPr>
        <dsp:cNvPr id="0" name=""/>
        <dsp:cNvSpPr/>
      </dsp:nvSpPr>
      <dsp:spPr>
        <a:xfrm>
          <a:off x="295817" y="5114169"/>
          <a:ext cx="537850" cy="5378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240956-A3A7-4374-BF20-13EDCF656A53}">
      <dsp:nvSpPr>
        <dsp:cNvPr id="0" name=""/>
        <dsp:cNvSpPr/>
      </dsp:nvSpPr>
      <dsp:spPr>
        <a:xfrm>
          <a:off x="1129485" y="4894140"/>
          <a:ext cx="2440121" cy="97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95" tIns="103495" rIns="103495" bIns="103495"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a:cs typeface="Calibri"/>
            </a:rPr>
            <a:t>Sample Size</a:t>
          </a:r>
        </a:p>
      </dsp:txBody>
      <dsp:txXfrm>
        <a:off x="1129485" y="4894140"/>
        <a:ext cx="2440121" cy="977909"/>
      </dsp:txXfrm>
    </dsp:sp>
    <dsp:sp modelId="{AB50DEE9-DF34-4C55-A37C-978DE9F32A60}">
      <dsp:nvSpPr>
        <dsp:cNvPr id="0" name=""/>
        <dsp:cNvSpPr/>
      </dsp:nvSpPr>
      <dsp:spPr>
        <a:xfrm>
          <a:off x="3569607" y="4894140"/>
          <a:ext cx="1852884" cy="97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495" tIns="103495" rIns="103495" bIns="103495" numCol="1" spcCol="1270" anchor="ctr" anchorCtr="0">
          <a:noAutofit/>
        </a:bodyPr>
        <a:lstStyle/>
        <a:p>
          <a:pPr marL="0" lvl="0" indent="0" algn="l" defTabSz="488950">
            <a:lnSpc>
              <a:spcPct val="100000"/>
            </a:lnSpc>
            <a:spcBef>
              <a:spcPct val="0"/>
            </a:spcBef>
            <a:spcAft>
              <a:spcPct val="35000"/>
            </a:spcAft>
            <a:buNone/>
          </a:pPr>
          <a:r>
            <a:rPr lang="en-US" sz="1100" kern="1200">
              <a:latin typeface="Calibri"/>
              <a:cs typeface="Calibri"/>
            </a:rPr>
            <a:t>151 people</a:t>
          </a:r>
          <a:endParaRPr lang="en-US" sz="1100" kern="1200"/>
        </a:p>
      </dsp:txBody>
      <dsp:txXfrm>
        <a:off x="3569607" y="4894140"/>
        <a:ext cx="1852884" cy="977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6B50A-9105-49AA-8C7F-100F73369928}">
      <dsp:nvSpPr>
        <dsp:cNvPr id="0" name=""/>
        <dsp:cNvSpPr/>
      </dsp:nvSpPr>
      <dsp:spPr>
        <a:xfrm>
          <a:off x="0" y="37251"/>
          <a:ext cx="6906491" cy="1792878"/>
        </a:xfrm>
        <a:prstGeom prst="roundRec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US" sz="2300" kern="1200"/>
            <a:t>Cluster sampling was used to gather research, as well as to filter out irrelevant data. 2,660 participated but only 151 Reponses were included in the report</a:t>
          </a:r>
        </a:p>
      </dsp:txBody>
      <dsp:txXfrm>
        <a:off x="87521" y="124772"/>
        <a:ext cx="6731449" cy="1617836"/>
      </dsp:txXfrm>
    </dsp:sp>
    <dsp:sp modelId="{FE3FBB51-37D1-4E47-9E4C-D25B55177CDC}">
      <dsp:nvSpPr>
        <dsp:cNvPr id="0" name=""/>
        <dsp:cNvSpPr/>
      </dsp:nvSpPr>
      <dsp:spPr>
        <a:xfrm>
          <a:off x="0" y="1896370"/>
          <a:ext cx="6906491" cy="1792878"/>
        </a:xfrm>
        <a:prstGeom prst="roundRec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US" sz="2300" kern="1200"/>
            <a:t>Questionnaires were handed out to all levels of the organizations included in the research , TMT, CEOs as well as workers participated in this study  </a:t>
          </a:r>
        </a:p>
      </dsp:txBody>
      <dsp:txXfrm>
        <a:off x="87521" y="1983891"/>
        <a:ext cx="6731449" cy="1617836"/>
      </dsp:txXfrm>
    </dsp:sp>
    <dsp:sp modelId="{B51332B5-EA66-40B1-BCF8-587E835B306C}">
      <dsp:nvSpPr>
        <dsp:cNvPr id="0" name=""/>
        <dsp:cNvSpPr/>
      </dsp:nvSpPr>
      <dsp:spPr>
        <a:xfrm>
          <a:off x="0" y="3755488"/>
          <a:ext cx="6906491" cy="1792878"/>
        </a:xfrm>
        <a:prstGeom prst="roundRec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ct val="35000"/>
            </a:spcAft>
            <a:buNone/>
          </a:pPr>
          <a:r>
            <a:rPr lang="en-US" sz="2300" kern="1200"/>
            <a:t>A chart using regression analysis was created to illustrate the relationship between the companies evaluated and their relationship to their environmental performance.</a:t>
          </a:r>
        </a:p>
      </dsp:txBody>
      <dsp:txXfrm>
        <a:off x="87521" y="3843009"/>
        <a:ext cx="6731449" cy="16178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A12A9-7660-4F9B-B368-2C5E459862FA}">
      <dsp:nvSpPr>
        <dsp:cNvPr id="0" name=""/>
        <dsp:cNvSpPr/>
      </dsp:nvSpPr>
      <dsp:spPr>
        <a:xfrm>
          <a:off x="0" y="2042"/>
          <a:ext cx="5694095" cy="1035380"/>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7198E01F-70CC-435F-A42B-C9CD448272EF}">
      <dsp:nvSpPr>
        <dsp:cNvPr id="0" name=""/>
        <dsp:cNvSpPr/>
      </dsp:nvSpPr>
      <dsp:spPr>
        <a:xfrm>
          <a:off x="313202" y="235003"/>
          <a:ext cx="569459" cy="5694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FF561A-6613-4A6A-B5A9-FA92D8925766}">
      <dsp:nvSpPr>
        <dsp:cNvPr id="0" name=""/>
        <dsp:cNvSpPr/>
      </dsp:nvSpPr>
      <dsp:spPr>
        <a:xfrm>
          <a:off x="1195864" y="2042"/>
          <a:ext cx="4498230" cy="103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78" tIns="109578" rIns="109578" bIns="109578" numCol="1" spcCol="1270" anchor="ctr" anchorCtr="0">
          <a:noAutofit/>
        </a:bodyPr>
        <a:lstStyle/>
        <a:p>
          <a:pPr marL="0" lvl="0" indent="0" algn="l" defTabSz="977900">
            <a:lnSpc>
              <a:spcPct val="100000"/>
            </a:lnSpc>
            <a:spcBef>
              <a:spcPct val="0"/>
            </a:spcBef>
            <a:spcAft>
              <a:spcPct val="35000"/>
            </a:spcAft>
            <a:buNone/>
          </a:pPr>
          <a:r>
            <a:rPr lang="en-US" sz="2200" kern="1200">
              <a:latin typeface="Calibri"/>
              <a:cs typeface="Calibri"/>
            </a:rPr>
            <a:t>Subjective Measures were used</a:t>
          </a:r>
          <a:endParaRPr lang="en-US" sz="2200" b="0" i="0" u="none" strike="noStrike" kern="1200" cap="none" baseline="0" noProof="0">
            <a:latin typeface="Calibri"/>
            <a:cs typeface="Calibri"/>
          </a:endParaRPr>
        </a:p>
      </dsp:txBody>
      <dsp:txXfrm>
        <a:off x="1195864" y="2042"/>
        <a:ext cx="4498230" cy="1035380"/>
      </dsp:txXfrm>
    </dsp:sp>
    <dsp:sp modelId="{83D33EA7-A2AA-4728-8D28-DB2B70C91F2C}">
      <dsp:nvSpPr>
        <dsp:cNvPr id="0" name=""/>
        <dsp:cNvSpPr/>
      </dsp:nvSpPr>
      <dsp:spPr>
        <a:xfrm>
          <a:off x="0" y="1296268"/>
          <a:ext cx="5694095" cy="1035380"/>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F3C990ED-C5B3-4213-A1E8-1AAE1014CD0E}">
      <dsp:nvSpPr>
        <dsp:cNvPr id="0" name=""/>
        <dsp:cNvSpPr/>
      </dsp:nvSpPr>
      <dsp:spPr>
        <a:xfrm>
          <a:off x="313202" y="1529229"/>
          <a:ext cx="569459" cy="56945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298685-EFFB-4396-A260-CAC4A188E6E1}">
      <dsp:nvSpPr>
        <dsp:cNvPr id="0" name=""/>
        <dsp:cNvSpPr/>
      </dsp:nvSpPr>
      <dsp:spPr>
        <a:xfrm>
          <a:off x="1195864" y="1296268"/>
          <a:ext cx="4498230" cy="103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78" tIns="109578" rIns="109578" bIns="109578" numCol="1" spcCol="1270" anchor="ctr" anchorCtr="0">
          <a:noAutofit/>
        </a:bodyPr>
        <a:lstStyle/>
        <a:p>
          <a:pPr marL="0" lvl="0" indent="0" algn="l" defTabSz="977900">
            <a:lnSpc>
              <a:spcPct val="100000"/>
            </a:lnSpc>
            <a:spcBef>
              <a:spcPct val="0"/>
            </a:spcBef>
            <a:spcAft>
              <a:spcPct val="35000"/>
            </a:spcAft>
            <a:buNone/>
          </a:pPr>
          <a:r>
            <a:rPr lang="en-US" sz="2200" kern="1200">
              <a:latin typeface="Calibri"/>
              <a:cs typeface="Calibri"/>
            </a:rPr>
            <a:t>Proposed model was only tested once</a:t>
          </a:r>
        </a:p>
      </dsp:txBody>
      <dsp:txXfrm>
        <a:off x="1195864" y="1296268"/>
        <a:ext cx="4498230" cy="1035380"/>
      </dsp:txXfrm>
    </dsp:sp>
    <dsp:sp modelId="{056CF44D-9927-40B2-AD38-6854866518DD}">
      <dsp:nvSpPr>
        <dsp:cNvPr id="0" name=""/>
        <dsp:cNvSpPr/>
      </dsp:nvSpPr>
      <dsp:spPr>
        <a:xfrm>
          <a:off x="0" y="2590494"/>
          <a:ext cx="5694095" cy="1035380"/>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0D598D3C-C45B-45E8-BFCF-D2B365EA1FF3}">
      <dsp:nvSpPr>
        <dsp:cNvPr id="0" name=""/>
        <dsp:cNvSpPr/>
      </dsp:nvSpPr>
      <dsp:spPr>
        <a:xfrm>
          <a:off x="313202" y="2823455"/>
          <a:ext cx="569459" cy="56945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599D27-7978-4F58-B8F2-6444AD55927B}">
      <dsp:nvSpPr>
        <dsp:cNvPr id="0" name=""/>
        <dsp:cNvSpPr/>
      </dsp:nvSpPr>
      <dsp:spPr>
        <a:xfrm>
          <a:off x="1195864" y="2590494"/>
          <a:ext cx="4498230" cy="103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78" tIns="109578" rIns="109578" bIns="109578" numCol="1" spcCol="1270" anchor="ctr" anchorCtr="0">
          <a:noAutofit/>
        </a:bodyPr>
        <a:lstStyle/>
        <a:p>
          <a:pPr marL="0" lvl="0" indent="0" algn="l" defTabSz="977900">
            <a:lnSpc>
              <a:spcPct val="100000"/>
            </a:lnSpc>
            <a:spcBef>
              <a:spcPct val="0"/>
            </a:spcBef>
            <a:spcAft>
              <a:spcPct val="35000"/>
            </a:spcAft>
            <a:buNone/>
          </a:pPr>
          <a:r>
            <a:rPr lang="en-US" sz="2200" kern="1200">
              <a:latin typeface="Calibri"/>
              <a:cs typeface="Calibri"/>
            </a:rPr>
            <a:t>One institutional environment was examined</a:t>
          </a:r>
        </a:p>
      </dsp:txBody>
      <dsp:txXfrm>
        <a:off x="1195864" y="2590494"/>
        <a:ext cx="4498230" cy="1035380"/>
      </dsp:txXfrm>
    </dsp:sp>
    <dsp:sp modelId="{C4A05F0C-854E-4A91-8B08-6D4F704EEC0D}">
      <dsp:nvSpPr>
        <dsp:cNvPr id="0" name=""/>
        <dsp:cNvSpPr/>
      </dsp:nvSpPr>
      <dsp:spPr>
        <a:xfrm>
          <a:off x="0" y="3884720"/>
          <a:ext cx="5694095" cy="1035380"/>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C39C3B65-31C4-4A71-883C-1D27A097FC1F}">
      <dsp:nvSpPr>
        <dsp:cNvPr id="0" name=""/>
        <dsp:cNvSpPr/>
      </dsp:nvSpPr>
      <dsp:spPr>
        <a:xfrm>
          <a:off x="313202" y="4117681"/>
          <a:ext cx="569459" cy="56945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E7ED33-070F-449D-B6A8-783E35E6ABC8}">
      <dsp:nvSpPr>
        <dsp:cNvPr id="0" name=""/>
        <dsp:cNvSpPr/>
      </dsp:nvSpPr>
      <dsp:spPr>
        <a:xfrm>
          <a:off x="1195864" y="3884720"/>
          <a:ext cx="4498230" cy="103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78" tIns="109578" rIns="109578" bIns="109578" numCol="1" spcCol="1270" anchor="ctr" anchorCtr="0">
          <a:noAutofit/>
        </a:bodyPr>
        <a:lstStyle/>
        <a:p>
          <a:pPr marL="0" lvl="0" indent="0" algn="l" defTabSz="977900">
            <a:lnSpc>
              <a:spcPct val="100000"/>
            </a:lnSpc>
            <a:spcBef>
              <a:spcPct val="0"/>
            </a:spcBef>
            <a:spcAft>
              <a:spcPct val="35000"/>
            </a:spcAft>
            <a:buNone/>
          </a:pPr>
          <a:r>
            <a:rPr lang="en-US" sz="2200" kern="1200">
              <a:latin typeface="Calibri"/>
              <a:cs typeface="Calibri"/>
            </a:rPr>
            <a:t>Examination of OCBE was only obtained through SHRM</a:t>
          </a:r>
        </a:p>
      </dsp:txBody>
      <dsp:txXfrm>
        <a:off x="1195864" y="3884720"/>
        <a:ext cx="4498230" cy="1035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15494-036C-4B44-BA5A-8DA800E54326}">
      <dsp:nvSpPr>
        <dsp:cNvPr id="0" name=""/>
        <dsp:cNvSpPr/>
      </dsp:nvSpPr>
      <dsp:spPr>
        <a:xfrm>
          <a:off x="0" y="549"/>
          <a:ext cx="6586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1F83EB7-CC00-45E3-9C69-117F45299880}">
      <dsp:nvSpPr>
        <dsp:cNvPr id="0" name=""/>
        <dsp:cNvSpPr/>
      </dsp:nvSpPr>
      <dsp:spPr>
        <a:xfrm>
          <a:off x="0" y="549"/>
          <a:ext cx="6586489" cy="90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kern="1200">
              <a:latin typeface="Calibri"/>
              <a:cs typeface="Calibri"/>
            </a:rPr>
            <a:t>Environmental orientation influences the relationship between SHRM and OCBE.</a:t>
          </a:r>
          <a:endParaRPr lang="en-US" sz="2000" kern="1200">
            <a:latin typeface="Calibri"/>
            <a:cs typeface="Calibri"/>
          </a:endParaRPr>
        </a:p>
      </dsp:txBody>
      <dsp:txXfrm>
        <a:off x="0" y="549"/>
        <a:ext cx="6586489" cy="900637"/>
      </dsp:txXfrm>
    </dsp:sp>
    <dsp:sp modelId="{5A5EEC54-3B4C-4A46-9FAA-3C6F4ABCC302}">
      <dsp:nvSpPr>
        <dsp:cNvPr id="0" name=""/>
        <dsp:cNvSpPr/>
      </dsp:nvSpPr>
      <dsp:spPr>
        <a:xfrm>
          <a:off x="0" y="901187"/>
          <a:ext cx="6586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BFF840-2DDD-4A5F-86DE-4E6759C75DF7}">
      <dsp:nvSpPr>
        <dsp:cNvPr id="0" name=""/>
        <dsp:cNvSpPr/>
      </dsp:nvSpPr>
      <dsp:spPr>
        <a:xfrm>
          <a:off x="0" y="901187"/>
          <a:ext cx="6586489" cy="90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GB" sz="2000" kern="1200">
              <a:latin typeface="Calibri"/>
              <a:cs typeface="Calibri"/>
            </a:rPr>
            <a:t>OCBE mediates how SHRM has an impact on environmental performance.</a:t>
          </a:r>
        </a:p>
      </dsp:txBody>
      <dsp:txXfrm>
        <a:off x="0" y="901187"/>
        <a:ext cx="6586489" cy="900637"/>
      </dsp:txXfrm>
    </dsp:sp>
    <dsp:sp modelId="{ADBF7CB4-98D8-4276-A31D-87D995F7CE48}">
      <dsp:nvSpPr>
        <dsp:cNvPr id="0" name=""/>
        <dsp:cNvSpPr/>
      </dsp:nvSpPr>
      <dsp:spPr>
        <a:xfrm>
          <a:off x="0" y="1801824"/>
          <a:ext cx="6586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5D1F71D-F8BD-45BD-A1FA-1A6DDD5609E7}">
      <dsp:nvSpPr>
        <dsp:cNvPr id="0" name=""/>
        <dsp:cNvSpPr/>
      </dsp:nvSpPr>
      <dsp:spPr>
        <a:xfrm>
          <a:off x="0" y="1801824"/>
          <a:ext cx="6586489" cy="90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Calibri"/>
              <a:cs typeface="Calibri"/>
            </a:rPr>
            <a:t>More focus needs to be on selecting, training, and rewarding employees for their environmentally friendly practices.</a:t>
          </a:r>
        </a:p>
      </dsp:txBody>
      <dsp:txXfrm>
        <a:off x="0" y="1801824"/>
        <a:ext cx="6586489" cy="900637"/>
      </dsp:txXfrm>
    </dsp:sp>
    <dsp:sp modelId="{BFA1D7FC-B808-427C-AF09-C344907E11A5}">
      <dsp:nvSpPr>
        <dsp:cNvPr id="0" name=""/>
        <dsp:cNvSpPr/>
      </dsp:nvSpPr>
      <dsp:spPr>
        <a:xfrm>
          <a:off x="0" y="2702461"/>
          <a:ext cx="6586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794432-0A51-4A43-8780-F09E5FED2365}">
      <dsp:nvSpPr>
        <dsp:cNvPr id="0" name=""/>
        <dsp:cNvSpPr/>
      </dsp:nvSpPr>
      <dsp:spPr>
        <a:xfrm>
          <a:off x="0" y="2702461"/>
          <a:ext cx="6586489" cy="90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Calibri"/>
              <a:cs typeface="Calibri"/>
            </a:rPr>
            <a:t>From the top level down there is a need for training on the environment and the relationship between HRM and EM. </a:t>
          </a:r>
        </a:p>
      </dsp:txBody>
      <dsp:txXfrm>
        <a:off x="0" y="2702461"/>
        <a:ext cx="6586489" cy="900637"/>
      </dsp:txXfrm>
    </dsp:sp>
    <dsp:sp modelId="{9BF98296-8ECE-4ABA-B50E-797CD0EE6E56}">
      <dsp:nvSpPr>
        <dsp:cNvPr id="0" name=""/>
        <dsp:cNvSpPr/>
      </dsp:nvSpPr>
      <dsp:spPr>
        <a:xfrm>
          <a:off x="0" y="3603098"/>
          <a:ext cx="65864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D887242-31A4-4FEE-B568-3CF172D1060D}">
      <dsp:nvSpPr>
        <dsp:cNvPr id="0" name=""/>
        <dsp:cNvSpPr/>
      </dsp:nvSpPr>
      <dsp:spPr>
        <a:xfrm>
          <a:off x="0" y="3603098"/>
          <a:ext cx="6586489" cy="90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Calibri"/>
              <a:cs typeface="Calibri"/>
            </a:rPr>
            <a:t>It would be beneficial for Post-Secondary Institutions to offer sustainability courses and programs.</a:t>
          </a:r>
        </a:p>
      </dsp:txBody>
      <dsp:txXfrm>
        <a:off x="0" y="3603098"/>
        <a:ext cx="6586489" cy="9006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0B0F1-005C-4DDA-BB6D-DB9E520B4142}" type="datetimeFigureOut">
              <a:rPr lang="en-US"/>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69EB0-58D7-4C45-AE50-C103ECBC9916}" type="slidenum">
              <a:rPr lang="en-US"/>
              <a:t>‹#›</a:t>
            </a:fld>
            <a:endParaRPr lang="en-US"/>
          </a:p>
        </p:txBody>
      </p:sp>
    </p:spTree>
    <p:extLst>
      <p:ext uri="{BB962C8B-B14F-4D97-AF65-F5344CB8AC3E}">
        <p14:creationId xmlns:p14="http://schemas.microsoft.com/office/powerpoint/2010/main" val="398897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will do Introductions</a:t>
            </a:r>
          </a:p>
        </p:txBody>
      </p:sp>
      <p:sp>
        <p:nvSpPr>
          <p:cNvPr id="4" name="Slide Number Placeholder 3"/>
          <p:cNvSpPr>
            <a:spLocks noGrp="1"/>
          </p:cNvSpPr>
          <p:nvPr>
            <p:ph type="sldNum" sz="quarter" idx="5"/>
          </p:nvPr>
        </p:nvSpPr>
        <p:spPr/>
        <p:txBody>
          <a:bodyPr/>
          <a:lstStyle/>
          <a:p>
            <a:fld id="{88569EB0-58D7-4C45-AE50-C103ECBC9916}" type="slidenum">
              <a:rPr lang="en-US"/>
              <a:t>1</a:t>
            </a:fld>
            <a:endParaRPr lang="en-US"/>
          </a:p>
        </p:txBody>
      </p:sp>
    </p:spTree>
    <p:extLst>
      <p:ext uri="{BB962C8B-B14F-4D97-AF65-F5344CB8AC3E}">
        <p14:creationId xmlns:p14="http://schemas.microsoft.com/office/powerpoint/2010/main" val="254466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will do key terms</a:t>
            </a:r>
          </a:p>
        </p:txBody>
      </p:sp>
      <p:sp>
        <p:nvSpPr>
          <p:cNvPr id="4" name="Slide Number Placeholder 3"/>
          <p:cNvSpPr>
            <a:spLocks noGrp="1"/>
          </p:cNvSpPr>
          <p:nvPr>
            <p:ph type="sldNum" sz="quarter" idx="5"/>
          </p:nvPr>
        </p:nvSpPr>
        <p:spPr/>
        <p:txBody>
          <a:bodyPr/>
          <a:lstStyle/>
          <a:p>
            <a:fld id="{88569EB0-58D7-4C45-AE50-C103ECBC9916}" type="slidenum">
              <a:rPr lang="en-US"/>
              <a:t>2</a:t>
            </a:fld>
            <a:endParaRPr lang="en-US"/>
          </a:p>
        </p:txBody>
      </p:sp>
    </p:spTree>
    <p:extLst>
      <p:ext uri="{BB962C8B-B14F-4D97-AF65-F5344CB8AC3E}">
        <p14:creationId xmlns:p14="http://schemas.microsoft.com/office/powerpoint/2010/main" val="275518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State the research topic and the reason for the research</a:t>
            </a:r>
            <a:r>
              <a:rPr lang="en-US"/>
              <a:t> </a:t>
            </a:r>
          </a:p>
          <a:p>
            <a:r>
              <a:rPr lang="en-US"/>
              <a:t>  </a:t>
            </a:r>
            <a:endParaRPr lang="en-US">
              <a:cs typeface="Calibri"/>
            </a:endParaRPr>
          </a:p>
          <a:p>
            <a:r>
              <a:rPr lang="en-US"/>
              <a:t>This research is an investigation about the relationship between strategic human resource management, organizational citizenship behavior for the environment and environmental performance. </a:t>
            </a:r>
            <a:endParaRPr lang="en-US">
              <a:cs typeface="Calibri"/>
            </a:endParaRPr>
          </a:p>
          <a:p>
            <a:r>
              <a:rPr lang="en-US"/>
              <a:t>  </a:t>
            </a:r>
            <a:endParaRPr lang="en-US">
              <a:cs typeface="Calibri"/>
            </a:endParaRPr>
          </a:p>
          <a:p>
            <a:r>
              <a:rPr lang="en-US"/>
              <a:t>Its objective was to examine the link between HRM and EM by highlighting how employees are involved at their own level in helping companies become greener. </a:t>
            </a:r>
            <a:endParaRPr lang="en-US">
              <a:cs typeface="Calibri"/>
            </a:endParaRPr>
          </a:p>
          <a:p>
            <a:r>
              <a:rPr lang="en-US"/>
              <a:t>  </a:t>
            </a:r>
            <a:endParaRPr lang="en-US">
              <a:cs typeface="Calibri"/>
            </a:endParaRPr>
          </a:p>
          <a:p>
            <a:r>
              <a:rPr lang="en-US"/>
              <a:t>There are a few reasons to research this topic: </a:t>
            </a:r>
            <a:endParaRPr lang="en-US">
              <a:cs typeface="Calibri"/>
            </a:endParaRPr>
          </a:p>
          <a:p>
            <a:pPr marL="285750" indent="-285750">
              <a:buFont typeface="Arial"/>
              <a:buChar char="•"/>
            </a:pPr>
            <a:r>
              <a:rPr lang="en-US"/>
              <a:t>There is an increase in the society concern about environmental problems. Every day we see in the media something related to environmental releases, pollution prevention, waste minimization, and recycling activities.</a:t>
            </a:r>
            <a:endParaRPr lang="en-US">
              <a:cs typeface="Calibri"/>
            </a:endParaRPr>
          </a:p>
          <a:p>
            <a:pPr marL="285750" indent="-285750">
              <a:buFont typeface="Arial"/>
              <a:buChar char="•"/>
            </a:pPr>
            <a:r>
              <a:rPr lang="en-US"/>
              <a:t>Organizations face pressures from stakeholders and shareholders (government, customers, employees, communities and investors) to develop environmental responsible activities. </a:t>
            </a:r>
            <a:endParaRPr lang="en-US">
              <a:cs typeface="Calibri"/>
            </a:endParaRPr>
          </a:p>
          <a:p>
            <a:pPr marL="285750" indent="-285750">
              <a:buFont typeface="Arial"/>
              <a:buChar char="•"/>
            </a:pPr>
            <a:r>
              <a:rPr lang="en-US"/>
              <a:t>Human Resources Departments should be part of the implementation of environmental practices in an organization.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8569EB0-58D7-4C45-AE50-C103ECBC9916}" type="slidenum">
              <a:rPr lang="en-US"/>
              <a:t>3</a:t>
            </a:fld>
            <a:endParaRPr lang="en-US"/>
          </a:p>
        </p:txBody>
      </p:sp>
    </p:spTree>
    <p:extLst>
      <p:ext uri="{BB962C8B-B14F-4D97-AF65-F5344CB8AC3E}">
        <p14:creationId xmlns:p14="http://schemas.microsoft.com/office/powerpoint/2010/main" val="8664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Literature review:</a:t>
            </a:r>
            <a:r>
              <a:rPr lang="en-US"/>
              <a:t> </a:t>
            </a:r>
          </a:p>
          <a:p>
            <a:r>
              <a:rPr lang="en-US"/>
              <a:t>  </a:t>
            </a:r>
            <a:endParaRPr lang="en-US">
              <a:cs typeface="Calibri"/>
            </a:endParaRPr>
          </a:p>
          <a:p>
            <a:r>
              <a:rPr lang="en-US"/>
              <a:t>The researchers examined a list with more than 30 items in reviewing the background literature. We chose to talk about the two that help to better understand the research hypothesis. </a:t>
            </a:r>
            <a:endParaRPr lang="en-US">
              <a:cs typeface="Calibri"/>
            </a:endParaRPr>
          </a:p>
          <a:p>
            <a:r>
              <a:rPr lang="en-US"/>
              <a:t>  </a:t>
            </a:r>
            <a:endParaRPr lang="en-US">
              <a:cs typeface="Calibri"/>
            </a:endParaRPr>
          </a:p>
          <a:p>
            <a:r>
              <a:rPr lang="en-US"/>
              <a:t>In “Best environmental HRM practices in the US”, Milliman and Clair built a “model of Environmental HRM practices” that consisted of the development of environmental vision for the companies. Employees should be trained about this vision, their performance needs to be aligned with these environmental goals, and this model also needs to include a reward programs with recognition of pro environmental activities. </a:t>
            </a:r>
            <a:endParaRPr lang="en-US">
              <a:cs typeface="Calibri"/>
            </a:endParaRPr>
          </a:p>
          <a:p>
            <a:r>
              <a:rPr lang="en-US"/>
              <a:t>  </a:t>
            </a:r>
            <a:endParaRPr lang="en-US">
              <a:cs typeface="Calibri"/>
            </a:endParaRPr>
          </a:p>
          <a:p>
            <a:r>
              <a:rPr lang="en-US"/>
              <a:t>On “Organizational citizenship </a:t>
            </a:r>
            <a:r>
              <a:rPr lang="en-US" err="1"/>
              <a:t>behaviour</a:t>
            </a:r>
            <a:r>
              <a:rPr lang="en-US"/>
              <a:t> for the environment: Measurement and validation, </a:t>
            </a:r>
            <a:r>
              <a:rPr lang="en-US" err="1"/>
              <a:t>Boiral</a:t>
            </a:r>
            <a:r>
              <a:rPr lang="en-US"/>
              <a:t> &amp; Paille, came up with the OCBE concept that reflects employee’s willingness to cooperate with his/her company and performing </a:t>
            </a:r>
            <a:r>
              <a:rPr lang="en-US" err="1"/>
              <a:t>behaviours</a:t>
            </a:r>
            <a:r>
              <a:rPr lang="en-US"/>
              <a:t> beyond their job duties that benefit the natural environment. </a:t>
            </a:r>
            <a:endParaRPr lang="en-US">
              <a:cs typeface="Calibri"/>
            </a:endParaRPr>
          </a:p>
          <a:p>
            <a:r>
              <a:rPr lang="en-US"/>
              <a:t>  </a:t>
            </a:r>
            <a:endParaRPr lang="en-US">
              <a:cs typeface="Calibri"/>
            </a:endParaRPr>
          </a:p>
          <a:p>
            <a:r>
              <a:rPr lang="en-US"/>
              <a:t>In summary, the literature says that SHRM practices contributes to the creation of an organizational setting that supports environmental performance, however, those prepositions were never empirically tested. Now Sam explain will the researcher’s hypothesis.</a:t>
            </a:r>
            <a:endParaRPr lang="en-US">
              <a:cs typeface="Calibri"/>
            </a:endParaRPr>
          </a:p>
        </p:txBody>
      </p:sp>
      <p:sp>
        <p:nvSpPr>
          <p:cNvPr id="4" name="Slide Number Placeholder 3"/>
          <p:cNvSpPr>
            <a:spLocks noGrp="1"/>
          </p:cNvSpPr>
          <p:nvPr>
            <p:ph type="sldNum" sz="quarter" idx="5"/>
          </p:nvPr>
        </p:nvSpPr>
        <p:spPr/>
        <p:txBody>
          <a:bodyPr/>
          <a:lstStyle/>
          <a:p>
            <a:fld id="{88569EB0-58D7-4C45-AE50-C103ECBC9916}" type="slidenum">
              <a:rPr lang="en-US"/>
              <a:t>4</a:t>
            </a:fld>
            <a:endParaRPr lang="en-US"/>
          </a:p>
        </p:txBody>
      </p:sp>
    </p:spTree>
    <p:extLst>
      <p:ext uri="{BB962C8B-B14F-4D97-AF65-F5344CB8AC3E}">
        <p14:creationId xmlns:p14="http://schemas.microsoft.com/office/powerpoint/2010/main" val="298562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will do this</a:t>
            </a:r>
          </a:p>
        </p:txBody>
      </p:sp>
      <p:sp>
        <p:nvSpPr>
          <p:cNvPr id="4" name="Slide Number Placeholder 3"/>
          <p:cNvSpPr>
            <a:spLocks noGrp="1"/>
          </p:cNvSpPr>
          <p:nvPr>
            <p:ph type="sldNum" sz="quarter" idx="5"/>
          </p:nvPr>
        </p:nvSpPr>
        <p:spPr/>
        <p:txBody>
          <a:bodyPr/>
          <a:lstStyle/>
          <a:p>
            <a:fld id="{88569EB0-58D7-4C45-AE50-C103ECBC9916}" type="slidenum">
              <a:rPr lang="en-US"/>
              <a:t>6</a:t>
            </a:fld>
            <a:endParaRPr lang="en-US"/>
          </a:p>
        </p:txBody>
      </p:sp>
    </p:spTree>
    <p:extLst>
      <p:ext uri="{BB962C8B-B14F-4D97-AF65-F5344CB8AC3E}">
        <p14:creationId xmlns:p14="http://schemas.microsoft.com/office/powerpoint/2010/main" val="140843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was collected from various members with different levels of hierarchy which include management, CEOs as well as the traditional employee base</a:t>
            </a:r>
          </a:p>
          <a:p>
            <a:r>
              <a:rPr lang="en-US"/>
              <a:t> </a:t>
            </a:r>
            <a:endParaRPr lang="en-US">
              <a:cs typeface="Calibri"/>
            </a:endParaRPr>
          </a:p>
          <a:p>
            <a:r>
              <a:rPr lang="en-US"/>
              <a:t>Since people with drastically different job roles  were selected, different surveys were dispersed among the groups to ensure that questions were relevant and accurate to each group</a:t>
            </a:r>
          </a:p>
          <a:p>
            <a:r>
              <a:rPr lang="en-US"/>
              <a:t> </a:t>
            </a:r>
            <a:endParaRPr lang="en-US">
              <a:cs typeface="Calibri"/>
            </a:endParaRPr>
          </a:p>
          <a:p>
            <a:r>
              <a:rPr lang="en-US"/>
              <a:t>Data was collected from manufacturing firms in China from 2011-2012, data was collected from TMT members, CEO's and frontline workers to answer the survey. 212 TMT, 198CEOs as well as 2,250 frontline workers completed the survey, after analyzing the answers 151 matched surveys were left.  </a:t>
            </a:r>
          </a:p>
          <a:p>
            <a:r>
              <a:rPr lang="en-US"/>
              <a:t> </a:t>
            </a:r>
            <a:endParaRPr lang="en-US">
              <a:cs typeface="Calibri"/>
            </a:endParaRPr>
          </a:p>
          <a:p>
            <a:r>
              <a:rPr lang="en-US"/>
              <a:t>Trained interviewers, who are fluent in both Chinese and English, conducted onsite interviews, the survey was also translated in Chinese to overcome any language barriers towards the participants. Upon completion, they were compensated a half day's worth of salary. </a:t>
            </a:r>
          </a:p>
          <a:p>
            <a:r>
              <a:rPr lang="en-US"/>
              <a:t> </a:t>
            </a:r>
            <a:endParaRPr lang="en-US">
              <a:cs typeface="Calibri"/>
            </a:endParaRPr>
          </a:p>
          <a:p>
            <a:r>
              <a:rPr lang="en-US"/>
              <a:t>Organizational characteristics such as firm age, firm size, ownership structure, as well as if the businesses was state owned and if they were a multinational organization were all considered into the outcome of the study  </a:t>
            </a:r>
          </a:p>
          <a:p>
            <a:endParaRPr lang="en-US">
              <a:cs typeface="Calibri"/>
            </a:endParaRPr>
          </a:p>
        </p:txBody>
      </p:sp>
      <p:sp>
        <p:nvSpPr>
          <p:cNvPr id="4" name="Slide Number Placeholder 3"/>
          <p:cNvSpPr>
            <a:spLocks noGrp="1"/>
          </p:cNvSpPr>
          <p:nvPr>
            <p:ph type="sldNum" sz="quarter" idx="5"/>
          </p:nvPr>
        </p:nvSpPr>
        <p:spPr/>
        <p:txBody>
          <a:bodyPr/>
          <a:lstStyle/>
          <a:p>
            <a:fld id="{88569EB0-58D7-4C45-AE50-C103ECBC9916}" type="slidenum">
              <a:rPr lang="en-US"/>
              <a:t>8</a:t>
            </a:fld>
            <a:endParaRPr lang="en-US"/>
          </a:p>
        </p:txBody>
      </p:sp>
    </p:spTree>
    <p:extLst>
      <p:ext uri="{BB962C8B-B14F-4D97-AF65-F5344CB8AC3E}">
        <p14:creationId xmlns:p14="http://schemas.microsoft.com/office/powerpoint/2010/main" val="742241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Cluster sampling was used to evaluate the answers from the questionaries' </a:t>
            </a:r>
            <a:endParaRPr lang="en-US">
              <a:cs typeface="Calibri"/>
            </a:endParaRPr>
          </a:p>
          <a:p>
            <a:r>
              <a:rPr lang="en-US"/>
              <a:t>Questionaries' were handed out to both top management as well as frontline workers from manufacturing firms in northern China </a:t>
            </a:r>
            <a:endParaRPr lang="en-US">
              <a:cs typeface="Calibri"/>
            </a:endParaRPr>
          </a:p>
          <a:p>
            <a:r>
              <a:rPr lang="en-US"/>
              <a:t>A total of 2,660 questionaries' were completed by members of top management as well as workers. After sorting through the data, 151 were chosen because they met the criteria.</a:t>
            </a:r>
            <a:endParaRPr lang="en-US">
              <a:cs typeface="Calibri"/>
            </a:endParaRPr>
          </a:p>
          <a:p>
            <a:r>
              <a:rPr lang="en-US"/>
              <a:t>The response rates for the people who were asked to complete the survey ranged from 71.2%-77.8% depending on their role in the organization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8569EB0-58D7-4C45-AE50-C103ECBC9916}" type="slidenum">
              <a:rPr lang="en-US"/>
              <a:t>9</a:t>
            </a:fld>
            <a:endParaRPr lang="en-US"/>
          </a:p>
        </p:txBody>
      </p:sp>
    </p:spTree>
    <p:extLst>
      <p:ext uri="{BB962C8B-B14F-4D97-AF65-F5344CB8AC3E}">
        <p14:creationId xmlns:p14="http://schemas.microsoft.com/office/powerpoint/2010/main" val="321969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limitation is that the environmental performance being used was based or influenced off the researcher’s personal feelings or opinions, so it is possible that there is a lack of similarity between Subjective measures and the environmental information released by firms. </a:t>
            </a:r>
          </a:p>
          <a:p>
            <a:r>
              <a:rPr lang="en-US"/>
              <a:t>  </a:t>
            </a:r>
            <a:endParaRPr lang="en-US">
              <a:cs typeface="Calibri"/>
            </a:endParaRPr>
          </a:p>
          <a:p>
            <a:r>
              <a:rPr lang="en-US"/>
              <a:t>Since the examination of OCBE was only obtained from SHRM, it does not mean that OCBE can explain the process of presenting SHRM in an organization. Meaning further research of combining strategic process and employee involvement is needed to deliver the effect of SHRM on environmental performance. </a:t>
            </a:r>
            <a:endParaRPr lang="en-US">
              <a:cs typeface="Calibri"/>
            </a:endParaRPr>
          </a:p>
          <a:p>
            <a:r>
              <a:rPr lang="en-US"/>
              <a:t>  </a:t>
            </a:r>
            <a:endParaRPr lang="en-US">
              <a:cs typeface="Calibri"/>
            </a:endParaRPr>
          </a:p>
          <a:p>
            <a:r>
              <a:rPr lang="en-US"/>
              <a:t>The proposed model was only tested one time during this study. More research is needed to better understand the process in which SHRM impacts the environmental performance of firms. </a:t>
            </a:r>
            <a:endParaRPr lang="en-US">
              <a:cs typeface="Calibri"/>
            </a:endParaRPr>
          </a:p>
          <a:p>
            <a:r>
              <a:rPr lang="en-US"/>
              <a:t>  </a:t>
            </a:r>
            <a:endParaRPr lang="en-US">
              <a:cs typeface="Calibri"/>
            </a:endParaRPr>
          </a:p>
          <a:p>
            <a:r>
              <a:rPr lang="en-US"/>
              <a:t>Lastly, the research model was only tested in the unique institutional environment of China which limits how accurate the conclusions on institutional effects are. Future testing of the research model in other contexts are needed to apply these findings to other cultural and institutional settings.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8569EB0-58D7-4C45-AE50-C103ECBC9916}" type="slidenum">
              <a:rPr lang="en-US"/>
              <a:t>10</a:t>
            </a:fld>
            <a:endParaRPr lang="en-US"/>
          </a:p>
        </p:txBody>
      </p:sp>
    </p:spTree>
    <p:extLst>
      <p:ext uri="{BB962C8B-B14F-4D97-AF65-F5344CB8AC3E}">
        <p14:creationId xmlns:p14="http://schemas.microsoft.com/office/powerpoint/2010/main" val="2529827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study was able to show that environmental orientation influences the relationship between SHRM and OCBE by studding the internal environment orientation.</a:t>
            </a:r>
            <a:endParaRPr lang="en-US">
              <a:cs typeface="Calibri"/>
            </a:endParaRPr>
          </a:p>
          <a:p>
            <a:endParaRPr lang="en-US">
              <a:cs typeface="Calibri"/>
            </a:endParaRPr>
          </a:p>
          <a:p>
            <a:pPr marL="171450" indent="-171450">
              <a:buFont typeface="Arial"/>
              <a:buChar char="•"/>
            </a:pPr>
            <a:r>
              <a:rPr lang="en-US">
                <a:cs typeface="Calibri"/>
              </a:rPr>
              <a:t>Through this employee level study and analysis it is confirmed that Organizational Citizenship Behaviors for the Environment </a:t>
            </a:r>
            <a:r>
              <a:rPr lang="en-US"/>
              <a:t>mediate the process through which Strategic Human Resource Management has an impact on environmental performance.</a:t>
            </a:r>
          </a:p>
          <a:p>
            <a:pPr marL="171450" indent="-171450">
              <a:buFont typeface="Arial"/>
              <a:buChar char="•"/>
            </a:pPr>
            <a:endParaRPr lang="en-GB">
              <a:cs typeface="Calibri"/>
            </a:endParaRPr>
          </a:p>
          <a:p>
            <a:pPr marL="171450" indent="-171450">
              <a:buFont typeface="Arial"/>
              <a:buChar char="•"/>
            </a:pPr>
            <a:r>
              <a:rPr lang="en-US">
                <a:cs typeface="Calibri"/>
              </a:rPr>
              <a:t>To generate a environmentally protective culture that will benefit an organizations environmental performance a focus needs to be implemented on the </a:t>
            </a:r>
            <a:r>
              <a:rPr lang="en-US"/>
              <a:t>selecting, training, and rewarding employees for their environmentally friendly practices.</a:t>
            </a:r>
            <a:endParaRPr lang="en-US">
              <a:cs typeface="Calibri"/>
            </a:endParaRPr>
          </a:p>
          <a:p>
            <a:endParaRPr lang="en-US">
              <a:cs typeface="Calibri"/>
            </a:endParaRPr>
          </a:p>
          <a:p>
            <a:pPr marL="171450" indent="-171450">
              <a:buFont typeface="Arial"/>
              <a:buChar char="•"/>
            </a:pPr>
            <a:r>
              <a:rPr lang="en-US"/>
              <a:t>There is a need to have trainings about the environment related and relevant topics that enable the overall staff (top, senior, and middle managers, and workforce) to carry out integration between HRM and Environmental Management. </a:t>
            </a:r>
            <a:endParaRPr lang="en-US">
              <a:cs typeface="Calibri"/>
            </a:endParaRPr>
          </a:p>
          <a:p>
            <a:endParaRPr lang="en-US">
              <a:cs typeface="Calibri"/>
            </a:endParaRPr>
          </a:p>
          <a:p>
            <a:pPr marL="171450" indent="-171450">
              <a:buFont typeface="Arial"/>
              <a:buChar char="•"/>
            </a:pPr>
            <a:r>
              <a:rPr lang="en-US"/>
              <a:t>Post-Secondary Institutions are also important stakeholders that could offer sustainability courses or programs. </a:t>
            </a:r>
            <a:endParaRPr lang="en-US">
              <a:cs typeface="Calibri"/>
            </a:endParaRPr>
          </a:p>
          <a:p>
            <a:pPr marL="171450" indent="-171450">
              <a:buFont typeface="Arial"/>
              <a:buChar char="•"/>
            </a:pPr>
            <a:endParaRPr lang="en-GB">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88569EB0-58D7-4C45-AE50-C103ECBC9916}" type="slidenum">
              <a:rPr lang="en-US"/>
              <a:t>11</a:t>
            </a:fld>
            <a:endParaRPr lang="en-US"/>
          </a:p>
        </p:txBody>
      </p:sp>
    </p:spTree>
    <p:extLst>
      <p:ext uri="{BB962C8B-B14F-4D97-AF65-F5344CB8AC3E}">
        <p14:creationId xmlns:p14="http://schemas.microsoft.com/office/powerpoint/2010/main" val="313972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099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896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1537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8093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03924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16788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7604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2455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96506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69644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378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37539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9483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08478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4384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4689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1242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6316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595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0723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439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5844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9453758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95925122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2.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9.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iran-daily.com/News/425.html?catid=3&amp;title=Environmental-performance-improv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7981" y="769586"/>
            <a:ext cx="4023360" cy="3556911"/>
          </a:xfrm>
        </p:spPr>
        <p:txBody>
          <a:bodyPr vert="horz" lIns="91440" tIns="45720" rIns="91440" bIns="45720" rtlCol="0" anchor="t">
            <a:normAutofit/>
          </a:bodyPr>
          <a:lstStyle/>
          <a:p>
            <a:r>
              <a:rPr lang="en-US" sz="4400" b="1">
                <a:solidFill>
                  <a:schemeClr val="accent2">
                    <a:lumMod val="75000"/>
                  </a:schemeClr>
                </a:solidFill>
                <a:latin typeface="Calibri Light"/>
                <a:cs typeface="Calibri"/>
              </a:rPr>
              <a:t>SHRM and Environmental Management</a:t>
            </a:r>
            <a:br>
              <a:rPr lang="en-US" sz="4400" b="1">
                <a:solidFill>
                  <a:schemeClr val="accent2">
                    <a:lumMod val="75000"/>
                  </a:schemeClr>
                </a:solidFill>
                <a:latin typeface="Calibri"/>
              </a:rPr>
            </a:br>
            <a:br>
              <a:rPr lang="en-US" sz="4400" b="1">
                <a:solidFill>
                  <a:schemeClr val="accent2">
                    <a:lumMod val="75000"/>
                  </a:schemeClr>
                </a:solidFill>
                <a:latin typeface="Calibri"/>
              </a:rPr>
            </a:br>
            <a:r>
              <a:rPr lang="en-US" sz="2000" b="1">
                <a:solidFill>
                  <a:schemeClr val="accent2">
                    <a:lumMod val="75000"/>
                  </a:schemeClr>
                </a:solidFill>
                <a:latin typeface="Calibri Light"/>
                <a:ea typeface="+mj-lt"/>
                <a:cs typeface="+mj-lt"/>
              </a:rPr>
              <a:t>Empowering employees and creating a green organizational culture</a:t>
            </a:r>
            <a:endParaRPr lang="en-US" sz="2000" b="1">
              <a:solidFill>
                <a:schemeClr val="accent2">
                  <a:lumMod val="75000"/>
                </a:schemeClr>
              </a:solidFill>
              <a:latin typeface="Calibri Light"/>
              <a:cs typeface="Calibri Light"/>
            </a:endParaRPr>
          </a:p>
        </p:txBody>
      </p:sp>
      <p:sp>
        <p:nvSpPr>
          <p:cNvPr id="3" name="Subtitle 2"/>
          <p:cNvSpPr>
            <a:spLocks noGrp="1"/>
          </p:cNvSpPr>
          <p:nvPr>
            <p:ph type="subTitle" idx="1"/>
          </p:nvPr>
        </p:nvSpPr>
        <p:spPr>
          <a:xfrm>
            <a:off x="477980" y="4872922"/>
            <a:ext cx="4023359" cy="1208141"/>
          </a:xfrm>
          <a:noFill/>
        </p:spPr>
        <p:txBody>
          <a:bodyPr vert="horz" lIns="91440" tIns="45720" rIns="91440" bIns="45720" rtlCol="0" anchor="b">
            <a:normAutofit/>
          </a:bodyPr>
          <a:lstStyle/>
          <a:p>
            <a:pPr>
              <a:spcBef>
                <a:spcPts val="0"/>
              </a:spcBef>
            </a:pPr>
            <a:br>
              <a:rPr lang="en-US" sz="1700"/>
            </a:br>
            <a:r>
              <a:rPr lang="en-US" sz="1800" b="1" err="1">
                <a:solidFill>
                  <a:schemeClr val="accent2">
                    <a:lumMod val="75000"/>
                  </a:schemeClr>
                </a:solidFill>
                <a:latin typeface="Calibri Light"/>
                <a:cs typeface="Calibri Light"/>
              </a:rPr>
              <a:t>Samena</a:t>
            </a:r>
            <a:r>
              <a:rPr lang="en-US" sz="1800" b="1">
                <a:solidFill>
                  <a:schemeClr val="accent2">
                    <a:lumMod val="75000"/>
                  </a:schemeClr>
                </a:solidFill>
                <a:latin typeface="Calibri Light"/>
                <a:cs typeface="Calibri Light"/>
              </a:rPr>
              <a:t> Brinkman, Nick Emerson, </a:t>
            </a:r>
            <a:endParaRPr lang="en-US" b="1">
              <a:solidFill>
                <a:schemeClr val="accent2">
                  <a:lumMod val="75000"/>
                </a:schemeClr>
              </a:solidFill>
              <a:latin typeface="Calibri Light"/>
              <a:cs typeface="Calibri Light"/>
            </a:endParaRPr>
          </a:p>
          <a:p>
            <a:pPr>
              <a:spcBef>
                <a:spcPts val="0"/>
              </a:spcBef>
            </a:pPr>
            <a:r>
              <a:rPr lang="en-US" sz="1800" b="1">
                <a:solidFill>
                  <a:schemeClr val="accent2">
                    <a:lumMod val="75000"/>
                  </a:schemeClr>
                </a:solidFill>
                <a:latin typeface="Calibri Light"/>
                <a:cs typeface="Calibri Light"/>
              </a:rPr>
              <a:t>Francis Garcia, </a:t>
            </a:r>
            <a:r>
              <a:rPr lang="en-US" sz="1800" b="1" err="1">
                <a:solidFill>
                  <a:schemeClr val="accent2">
                    <a:lumMod val="75000"/>
                  </a:schemeClr>
                </a:solidFill>
                <a:latin typeface="Calibri Light"/>
                <a:cs typeface="Calibri Light"/>
              </a:rPr>
              <a:t>Celissa</a:t>
            </a:r>
            <a:r>
              <a:rPr lang="en-US" sz="1800" b="1">
                <a:solidFill>
                  <a:schemeClr val="accent2">
                    <a:lumMod val="75000"/>
                  </a:schemeClr>
                </a:solidFill>
                <a:latin typeface="Calibri Light"/>
                <a:cs typeface="Calibri Light"/>
              </a:rPr>
              <a:t> </a:t>
            </a:r>
            <a:r>
              <a:rPr lang="en-US" sz="1800" b="1" err="1">
                <a:solidFill>
                  <a:schemeClr val="accent2">
                    <a:lumMod val="75000"/>
                  </a:schemeClr>
                </a:solidFill>
                <a:latin typeface="Calibri Light"/>
                <a:cs typeface="Calibri Light"/>
              </a:rPr>
              <a:t>Nardocci</a:t>
            </a:r>
            <a:r>
              <a:rPr lang="en-US" sz="1800" b="1">
                <a:solidFill>
                  <a:schemeClr val="accent2">
                    <a:lumMod val="75000"/>
                  </a:schemeClr>
                </a:solidFill>
                <a:latin typeface="Calibri Light"/>
                <a:cs typeface="Calibri Light"/>
              </a:rPr>
              <a:t>, </a:t>
            </a:r>
            <a:endParaRPr lang="en-US" b="1">
              <a:solidFill>
                <a:schemeClr val="accent2">
                  <a:lumMod val="75000"/>
                </a:schemeClr>
              </a:solidFill>
              <a:latin typeface="Calibri Light"/>
              <a:cs typeface="Calibri Light"/>
            </a:endParaRPr>
          </a:p>
          <a:p>
            <a:pPr>
              <a:spcBef>
                <a:spcPts val="0"/>
              </a:spcBef>
            </a:pPr>
            <a:r>
              <a:rPr lang="en-US" sz="1800" b="1" err="1">
                <a:solidFill>
                  <a:schemeClr val="accent2">
                    <a:lumMod val="75000"/>
                  </a:schemeClr>
                </a:solidFill>
                <a:latin typeface="Calibri Light"/>
                <a:cs typeface="Calibri Light"/>
              </a:rPr>
              <a:t>Rutvi</a:t>
            </a:r>
            <a:r>
              <a:rPr lang="en-US" sz="1800" b="1">
                <a:solidFill>
                  <a:schemeClr val="accent2">
                    <a:lumMod val="75000"/>
                  </a:schemeClr>
                </a:solidFill>
                <a:latin typeface="Calibri Light"/>
                <a:cs typeface="Calibri Light"/>
              </a:rPr>
              <a:t> Shah</a:t>
            </a:r>
          </a:p>
        </p:txBody>
      </p:sp>
      <p:pic>
        <p:nvPicPr>
          <p:cNvPr id="78" name="Picture 3">
            <a:extLst>
              <a:ext uri="{FF2B5EF4-FFF2-40B4-BE49-F238E27FC236}">
                <a16:creationId xmlns:a16="http://schemas.microsoft.com/office/drawing/2014/main" id="{959C6C8C-EE67-402D-A32C-277C38C4D1A2}"/>
              </a:ext>
            </a:extLst>
          </p:cNvPr>
          <p:cNvPicPr>
            <a:picLocks noChangeAspect="1"/>
          </p:cNvPicPr>
          <p:nvPr/>
        </p:nvPicPr>
        <p:blipFill rotWithShape="1">
          <a:blip r:embed="rId3"/>
          <a:srcRect l="3127" r="16782"/>
          <a:stretch/>
        </p:blipFill>
        <p:spPr>
          <a:xfrm>
            <a:off x="4868487" y="10"/>
            <a:ext cx="7323513" cy="6857990"/>
          </a:xfrm>
          <a:prstGeom prst="rect">
            <a:avLst/>
          </a:prstGeom>
        </p:spPr>
      </p:pic>
      <p:pic>
        <p:nvPicPr>
          <p:cNvPr id="4" name="Graphic 4" descr="Plant">
            <a:extLst>
              <a:ext uri="{FF2B5EF4-FFF2-40B4-BE49-F238E27FC236}">
                <a16:creationId xmlns:a16="http://schemas.microsoft.com/office/drawing/2014/main" id="{FD3607DE-69A1-42BF-83C8-889234C3CC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74583" y="4119716"/>
            <a:ext cx="914400" cy="9144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4" descr="A picture containing outdoor, grass, boy, young&#10;&#10;Description generated with very high confidence">
            <a:extLst>
              <a:ext uri="{FF2B5EF4-FFF2-40B4-BE49-F238E27FC236}">
                <a16:creationId xmlns:a16="http://schemas.microsoft.com/office/drawing/2014/main" id="{7147AC53-0FCB-449F-912A-F2D7763BC82A}"/>
              </a:ext>
            </a:extLst>
          </p:cNvPr>
          <p:cNvPicPr>
            <a:picLocks noGrp="1" noChangeAspect="1"/>
          </p:cNvPicPr>
          <p:nvPr>
            <p:ph type="pic" idx="1"/>
          </p:nvPr>
        </p:nvPicPr>
        <p:blipFill rotWithShape="1">
          <a:blip r:embed="rId3"/>
          <a:srcRect l="24874" r="-2" b="-2"/>
          <a:stretch/>
        </p:blipFill>
        <p:spPr>
          <a:xfrm>
            <a:off x="35189" y="8896"/>
            <a:ext cx="5836538" cy="5130404"/>
          </a:xfrm>
          <a:custGeom>
            <a:avLst/>
            <a:gdLst>
              <a:gd name="connsiteX0" fmla="*/ 0 w 5836558"/>
              <a:gd name="connsiteY0" fmla="*/ 0 h 5130414"/>
              <a:gd name="connsiteX1" fmla="*/ 3460503 w 5836558"/>
              <a:gd name="connsiteY1" fmla="*/ 0 h 5130414"/>
              <a:gd name="connsiteX2" fmla="*/ 5836558 w 5836558"/>
              <a:gd name="connsiteY2" fmla="*/ 5130414 h 5130414"/>
              <a:gd name="connsiteX3" fmla="*/ 0 w 5836558"/>
              <a:gd name="connsiteY3" fmla="*/ 5130414 h 5130414"/>
            </a:gdLst>
            <a:ahLst/>
            <a:cxnLst>
              <a:cxn ang="0">
                <a:pos x="connsiteX0" y="connsiteY0"/>
              </a:cxn>
              <a:cxn ang="0">
                <a:pos x="connsiteX1" y="connsiteY1"/>
              </a:cxn>
              <a:cxn ang="0">
                <a:pos x="connsiteX2" y="connsiteY2"/>
              </a:cxn>
              <a:cxn ang="0">
                <a:pos x="connsiteX3" y="connsiteY3"/>
              </a:cxn>
            </a:cxnLst>
            <a:rect l="l" t="t" r="r" b="b"/>
            <a:pathLst>
              <a:path w="5836558" h="5130414">
                <a:moveTo>
                  <a:pt x="0" y="0"/>
                </a:moveTo>
                <a:lnTo>
                  <a:pt x="3460503" y="0"/>
                </a:lnTo>
                <a:lnTo>
                  <a:pt x="5836558" y="5130414"/>
                </a:lnTo>
                <a:lnTo>
                  <a:pt x="0" y="5130414"/>
                </a:lnTo>
                <a:close/>
              </a:path>
            </a:pathLst>
          </a:custGeom>
        </p:spPr>
      </p:pic>
      <p:sp>
        <p:nvSpPr>
          <p:cNvPr id="8" name="Freeform: Shape 10">
            <a:extLst>
              <a:ext uri="{FF2B5EF4-FFF2-40B4-BE49-F238E27FC236}">
                <a16:creationId xmlns:a16="http://schemas.microsoft.com/office/drawing/2014/main" id="{49FC0429-1777-4051-AFA1-A3E8593C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D3B1B8-B04F-487E-87AF-E6DDAAFBF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3A3E8A1-FA47-41DE-9D54-83A9339F4C44}"/>
              </a:ext>
            </a:extLst>
          </p:cNvPr>
          <p:cNvSpPr>
            <a:spLocks noGrp="1"/>
          </p:cNvSpPr>
          <p:nvPr>
            <p:ph type="title"/>
          </p:nvPr>
        </p:nvSpPr>
        <p:spPr>
          <a:xfrm>
            <a:off x="318105" y="5293688"/>
            <a:ext cx="5469220" cy="1563883"/>
          </a:xfrm>
        </p:spPr>
        <p:txBody>
          <a:bodyPr vert="horz" lIns="91440" tIns="45720" rIns="91440" bIns="45720" rtlCol="0" anchor="ctr">
            <a:normAutofit/>
          </a:bodyPr>
          <a:lstStyle/>
          <a:p>
            <a:r>
              <a:rPr lang="en-US" sz="6000" b="1">
                <a:solidFill>
                  <a:schemeClr val="bg1"/>
                </a:solidFill>
                <a:latin typeface="Calibri"/>
                <a:cs typeface="Calibri"/>
              </a:rPr>
              <a:t>Limitations</a:t>
            </a:r>
            <a:endParaRPr lang="en-US" sz="6000" b="1">
              <a:solidFill>
                <a:schemeClr val="bg1"/>
              </a:solidFill>
              <a:ea typeface="+mj-lt"/>
              <a:cs typeface="+mj-lt"/>
            </a:endParaRPr>
          </a:p>
        </p:txBody>
      </p:sp>
      <p:graphicFrame>
        <p:nvGraphicFramePr>
          <p:cNvPr id="3" name="Diagram 11">
            <a:extLst>
              <a:ext uri="{FF2B5EF4-FFF2-40B4-BE49-F238E27FC236}">
                <a16:creationId xmlns:a16="http://schemas.microsoft.com/office/drawing/2014/main" id="{D895DEC6-0BEB-431B-BF7D-481B1C331579}"/>
              </a:ext>
            </a:extLst>
          </p:cNvPr>
          <p:cNvGraphicFramePr/>
          <p:nvPr>
            <p:extLst>
              <p:ext uri="{D42A27DB-BD31-4B8C-83A1-F6EECF244321}">
                <p14:modId xmlns:p14="http://schemas.microsoft.com/office/powerpoint/2010/main" val="691665093"/>
              </p:ext>
            </p:extLst>
          </p:nvPr>
        </p:nvGraphicFramePr>
        <p:xfrm>
          <a:off x="6215093" y="212130"/>
          <a:ext cx="5694095" cy="4922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954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2081-B821-46AA-935F-0A790D38A3A9}"/>
              </a:ext>
            </a:extLst>
          </p:cNvPr>
          <p:cNvSpPr>
            <a:spLocks noGrp="1"/>
          </p:cNvSpPr>
          <p:nvPr>
            <p:ph type="title"/>
          </p:nvPr>
        </p:nvSpPr>
        <p:spPr>
          <a:xfrm>
            <a:off x="4965431" y="324468"/>
            <a:ext cx="6586491" cy="1286160"/>
          </a:xfrm>
        </p:spPr>
        <p:txBody>
          <a:bodyPr vert="horz" lIns="91440" tIns="45720" rIns="91440" bIns="45720" rtlCol="0" anchor="ctr">
            <a:normAutofit/>
          </a:bodyPr>
          <a:lstStyle/>
          <a:p>
            <a:r>
              <a:rPr lang="en-US" sz="6000" b="1">
                <a:solidFill>
                  <a:srgbClr val="15735A"/>
                </a:solidFill>
                <a:latin typeface="+mn-lt"/>
                <a:ea typeface="+mj-lt"/>
                <a:cs typeface="+mj-lt"/>
              </a:rPr>
              <a:t>Conclusions</a:t>
            </a:r>
            <a:endParaRPr lang="en-US" sz="6000" b="1">
              <a:solidFill>
                <a:srgbClr val="15735A"/>
              </a:solidFill>
              <a:latin typeface="+mn-lt"/>
            </a:endParaRPr>
          </a:p>
        </p:txBody>
      </p:sp>
      <p:pic>
        <p:nvPicPr>
          <p:cNvPr id="50" name="Picture 48">
            <a:extLst>
              <a:ext uri="{FF2B5EF4-FFF2-40B4-BE49-F238E27FC236}">
                <a16:creationId xmlns:a16="http://schemas.microsoft.com/office/drawing/2014/main" id="{C2E717AC-AF00-4E2E-8E12-B3E3197ED842}"/>
              </a:ext>
            </a:extLst>
          </p:cNvPr>
          <p:cNvPicPr>
            <a:picLocks noChangeAspect="1"/>
          </p:cNvPicPr>
          <p:nvPr/>
        </p:nvPicPr>
        <p:blipFill rotWithShape="1">
          <a:blip r:embed="rId3"/>
          <a:srcRect l="18307" r="36573" b="-1"/>
          <a:stretch/>
        </p:blipFill>
        <p:spPr>
          <a:xfrm>
            <a:off x="20" y="10"/>
            <a:ext cx="4635571" cy="6857990"/>
          </a:xfrm>
          <a:prstGeom prst="rect">
            <a:avLst/>
          </a:prstGeom>
          <a:effectLst/>
        </p:spPr>
      </p:pic>
      <p:graphicFrame>
        <p:nvGraphicFramePr>
          <p:cNvPr id="5" name="Diagram 5">
            <a:extLst>
              <a:ext uri="{FF2B5EF4-FFF2-40B4-BE49-F238E27FC236}">
                <a16:creationId xmlns:a16="http://schemas.microsoft.com/office/drawing/2014/main" id="{7FB65B9E-0345-440E-A82E-29C377B826D5}"/>
              </a:ext>
            </a:extLst>
          </p:cNvPr>
          <p:cNvGraphicFramePr/>
          <p:nvPr>
            <p:extLst>
              <p:ext uri="{D42A27DB-BD31-4B8C-83A1-F6EECF244321}">
                <p14:modId xmlns:p14="http://schemas.microsoft.com/office/powerpoint/2010/main" val="2308285067"/>
              </p:ext>
            </p:extLst>
          </p:nvPr>
        </p:nvGraphicFramePr>
        <p:xfrm>
          <a:off x="4965431" y="1719533"/>
          <a:ext cx="6586489" cy="4504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391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2" descr="A picture containing food, soup&#10;&#10;Description generated with very high confidence">
            <a:extLst>
              <a:ext uri="{FF2B5EF4-FFF2-40B4-BE49-F238E27FC236}">
                <a16:creationId xmlns:a16="http://schemas.microsoft.com/office/drawing/2014/main" id="{E1D01D1F-ECD8-4A88-A5F2-B6F8A6BF43ED}"/>
              </a:ext>
            </a:extLst>
          </p:cNvPr>
          <p:cNvPicPr>
            <a:picLocks noChangeAspect="1"/>
          </p:cNvPicPr>
          <p:nvPr/>
        </p:nvPicPr>
        <p:blipFill rotWithShape="1">
          <a:blip r:embed="rId2"/>
          <a:srcRect t="7787"/>
          <a:stretch/>
        </p:blipFill>
        <p:spPr>
          <a:xfrm>
            <a:off x="43152" y="10"/>
            <a:ext cx="12191980" cy="6857990"/>
          </a:xfrm>
          <a:prstGeom prst="rect">
            <a:avLst/>
          </a:prstGeom>
        </p:spPr>
      </p:pic>
      <p:sp>
        <p:nvSpPr>
          <p:cNvPr id="4" name="Text Placeholder 3">
            <a:extLst>
              <a:ext uri="{FF2B5EF4-FFF2-40B4-BE49-F238E27FC236}">
                <a16:creationId xmlns:a16="http://schemas.microsoft.com/office/drawing/2014/main" id="{D87842F3-0E0F-4E9A-9140-14F125DA1F04}"/>
              </a:ext>
            </a:extLst>
          </p:cNvPr>
          <p:cNvSpPr>
            <a:spLocks noGrp="1"/>
          </p:cNvSpPr>
          <p:nvPr>
            <p:ph type="body" idx="1"/>
          </p:nvPr>
        </p:nvSpPr>
        <p:spPr>
          <a:xfrm>
            <a:off x="3540478" y="4770085"/>
            <a:ext cx="5111044" cy="1500187"/>
          </a:xfrm>
        </p:spPr>
        <p:txBody>
          <a:bodyPr vert="horz" lIns="91440" tIns="45720" rIns="91440" bIns="45720" rtlCol="0" anchor="ctr">
            <a:normAutofit/>
          </a:bodyPr>
          <a:lstStyle/>
          <a:p>
            <a:pPr algn="ctr"/>
            <a:r>
              <a:rPr lang="en-US" sz="8000" b="1">
                <a:solidFill>
                  <a:schemeClr val="accent2">
                    <a:lumMod val="50000"/>
                  </a:schemeClr>
                </a:solidFill>
                <a:cs typeface="Calibri"/>
              </a:rPr>
              <a:t>Questions</a:t>
            </a:r>
          </a:p>
        </p:txBody>
      </p:sp>
    </p:spTree>
    <p:extLst>
      <p:ext uri="{BB962C8B-B14F-4D97-AF65-F5344CB8AC3E}">
        <p14:creationId xmlns:p14="http://schemas.microsoft.com/office/powerpoint/2010/main" val="420151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828C6-E2AF-43AF-BBA0-D89D054E2A0A}"/>
              </a:ext>
            </a:extLst>
          </p:cNvPr>
          <p:cNvSpPr>
            <a:spLocks noGrp="1"/>
          </p:cNvSpPr>
          <p:nvPr>
            <p:ph type="title"/>
          </p:nvPr>
        </p:nvSpPr>
        <p:spPr>
          <a:xfrm>
            <a:off x="841248" y="251312"/>
            <a:ext cx="10506456" cy="1010264"/>
          </a:xfrm>
        </p:spPr>
        <p:txBody>
          <a:bodyPr anchor="ctr">
            <a:normAutofit/>
          </a:bodyPr>
          <a:lstStyle/>
          <a:p>
            <a:r>
              <a:rPr lang="en-US" sz="6000" b="1">
                <a:solidFill>
                  <a:schemeClr val="accent1">
                    <a:lumMod val="75000"/>
                  </a:schemeClr>
                </a:solidFill>
                <a:latin typeface="Calibri"/>
                <a:cs typeface="Calibri"/>
              </a:rPr>
              <a:t>Key Terms</a:t>
            </a:r>
          </a:p>
        </p:txBody>
      </p:sp>
      <p:graphicFrame>
        <p:nvGraphicFramePr>
          <p:cNvPr id="31" name="Content Placeholder 2">
            <a:extLst>
              <a:ext uri="{FF2B5EF4-FFF2-40B4-BE49-F238E27FC236}">
                <a16:creationId xmlns:a16="http://schemas.microsoft.com/office/drawing/2014/main" id="{76CABEED-C48E-42A9-BB52-05AF41B2BDE2}"/>
              </a:ext>
            </a:extLst>
          </p:cNvPr>
          <p:cNvGraphicFramePr>
            <a:graphicFrameLocks noGrp="1"/>
          </p:cNvGraphicFramePr>
          <p:nvPr>
            <p:ph idx="1"/>
            <p:extLst>
              <p:ext uri="{D42A27DB-BD31-4B8C-83A1-F6EECF244321}">
                <p14:modId xmlns:p14="http://schemas.microsoft.com/office/powerpoint/2010/main" val="1192262411"/>
              </p:ext>
            </p:extLst>
          </p:nvPr>
        </p:nvGraphicFramePr>
        <p:xfrm>
          <a:off x="954437" y="1559815"/>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8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2">
            <a:extLst>
              <a:ext uri="{FF2B5EF4-FFF2-40B4-BE49-F238E27FC236}">
                <a16:creationId xmlns:a16="http://schemas.microsoft.com/office/drawing/2014/main" id="{B91DC64C-88DE-4204-8BC8-E1B86FEBB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table, sitting, small, green&#10;&#10;Description generated with very high confidence">
            <a:extLst>
              <a:ext uri="{FF2B5EF4-FFF2-40B4-BE49-F238E27FC236}">
                <a16:creationId xmlns:a16="http://schemas.microsoft.com/office/drawing/2014/main" id="{6D384B70-689F-4AFC-83F0-BBAA30898AAB}"/>
              </a:ext>
            </a:extLst>
          </p:cNvPr>
          <p:cNvPicPr>
            <a:picLocks noChangeAspect="1"/>
          </p:cNvPicPr>
          <p:nvPr/>
        </p:nvPicPr>
        <p:blipFill rotWithShape="1">
          <a:blip r:embed="rId3">
            <a:alphaModFix amt="30000"/>
            <a:extLst>
              <a:ext uri="{837473B0-CC2E-450A-ABE3-18F120FF3D39}">
                <a1611:picAttrSrcUrl xmlns:a1611="http://schemas.microsoft.com/office/drawing/2016/11/main" r:id="rId4"/>
              </a:ext>
            </a:extLst>
          </a:blip>
          <a:srcRect t="8866" b="602"/>
          <a:stretch/>
        </p:blipFill>
        <p:spPr>
          <a:xfrm>
            <a:off x="13373" y="10"/>
            <a:ext cx="12165257" cy="6195062"/>
          </a:xfrm>
          <a:prstGeom prst="rect">
            <a:avLst/>
          </a:prstGeom>
        </p:spPr>
      </p:pic>
      <p:sp>
        <p:nvSpPr>
          <p:cNvPr id="26" name="Graphic 14">
            <a:extLst>
              <a:ext uri="{FF2B5EF4-FFF2-40B4-BE49-F238E27FC236}">
                <a16:creationId xmlns:a16="http://schemas.microsoft.com/office/drawing/2014/main" id="{2CF7CF5F-D747-47B3-80B1-839275044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0" y="-2"/>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70000"/>
            </a:schemeClr>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1A828C6-E2AF-43AF-BBA0-D89D054E2A0A}"/>
              </a:ext>
            </a:extLst>
          </p:cNvPr>
          <p:cNvSpPr>
            <a:spLocks noGrp="1"/>
          </p:cNvSpPr>
          <p:nvPr>
            <p:ph type="title"/>
          </p:nvPr>
        </p:nvSpPr>
        <p:spPr>
          <a:xfrm>
            <a:off x="1288614" y="698738"/>
            <a:ext cx="9312535" cy="1042809"/>
          </a:xfrm>
        </p:spPr>
        <p:txBody>
          <a:bodyPr vert="horz" lIns="91440" tIns="45720" rIns="91440" bIns="45720" rtlCol="0" anchor="ctr">
            <a:normAutofit/>
          </a:bodyPr>
          <a:lstStyle/>
          <a:p>
            <a:r>
              <a:rPr lang="en-US" sz="6000" b="1">
                <a:solidFill>
                  <a:schemeClr val="accent1">
                    <a:lumMod val="75000"/>
                  </a:schemeClr>
                </a:solidFill>
                <a:latin typeface="Calibri"/>
                <a:cs typeface="Calibri"/>
              </a:rPr>
              <a:t>Topic and Reasons</a:t>
            </a:r>
          </a:p>
        </p:txBody>
      </p:sp>
      <p:sp>
        <p:nvSpPr>
          <p:cNvPr id="28" name="Graphic 14">
            <a:extLst>
              <a:ext uri="{FF2B5EF4-FFF2-40B4-BE49-F238E27FC236}">
                <a16:creationId xmlns:a16="http://schemas.microsoft.com/office/drawing/2014/main" id="{820B6604-1FF9-43F5-AC47-3D41CB2F5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800" y="4111379"/>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17" name="Content Placeholder 16">
            <a:extLst>
              <a:ext uri="{FF2B5EF4-FFF2-40B4-BE49-F238E27FC236}">
                <a16:creationId xmlns:a16="http://schemas.microsoft.com/office/drawing/2014/main" id="{24DF6631-7EB1-45D7-9208-A96109C98F8E}"/>
              </a:ext>
            </a:extLst>
          </p:cNvPr>
          <p:cNvSpPr>
            <a:spLocks noGrp="1"/>
          </p:cNvSpPr>
          <p:nvPr>
            <p:ph idx="1"/>
          </p:nvPr>
        </p:nvSpPr>
        <p:spPr>
          <a:xfrm>
            <a:off x="1446765" y="1732980"/>
            <a:ext cx="9312535" cy="1022979"/>
          </a:xfrm>
        </p:spPr>
        <p:txBody>
          <a:bodyPr vert="horz" lIns="91440" tIns="45720" rIns="91440" bIns="45720" rtlCol="0" anchor="t">
            <a:noAutofit/>
          </a:bodyPr>
          <a:lstStyle/>
          <a:p>
            <a:pPr marL="0" indent="0">
              <a:spcAft>
                <a:spcPts val="600"/>
              </a:spcAft>
              <a:buNone/>
            </a:pPr>
            <a:r>
              <a:rPr lang="en-US">
                <a:solidFill>
                  <a:schemeClr val="accent1">
                    <a:lumMod val="50000"/>
                  </a:schemeClr>
                </a:solidFill>
              </a:rPr>
              <a:t>The relationship between SHRM, OCBE and environmental performance.</a:t>
            </a:r>
            <a:endParaRPr lang="en-US">
              <a:solidFill>
                <a:schemeClr val="accent1">
                  <a:lumMod val="50000"/>
                </a:schemeClr>
              </a:solidFill>
              <a:cs typeface="Calibri"/>
            </a:endParaRPr>
          </a:p>
        </p:txBody>
      </p:sp>
      <p:sp>
        <p:nvSpPr>
          <p:cNvPr id="30" name="Rectangle 28">
            <a:extLst>
              <a:ext uri="{FF2B5EF4-FFF2-40B4-BE49-F238E27FC236}">
                <a16:creationId xmlns:a16="http://schemas.microsoft.com/office/drawing/2014/main" id="{5912B5B1-BC40-4CD1-8541-549C5834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85"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raphic 14">
            <a:extLst>
              <a:ext uri="{FF2B5EF4-FFF2-40B4-BE49-F238E27FC236}">
                <a16:creationId xmlns:a16="http://schemas.microsoft.com/office/drawing/2014/main" id="{CE1108CD-786E-4304-9504-9C5AD6482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800" y="-1"/>
            <a:ext cx="27432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70000"/>
            </a:schemeClr>
          </a:solidFill>
          <a:ln w="9525" cap="flat">
            <a:no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E252BF65-A104-4DD3-8D54-285294DCC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6">
            <a:extLst>
              <a:ext uri="{FF2B5EF4-FFF2-40B4-BE49-F238E27FC236}">
                <a16:creationId xmlns:a16="http://schemas.microsoft.com/office/drawing/2014/main" id="{BF06BD08-DBAF-40CB-8C8F-EB8D2D2C83E7}"/>
              </a:ext>
            </a:extLst>
          </p:cNvPr>
          <p:cNvSpPr txBox="1">
            <a:spLocks/>
          </p:cNvSpPr>
          <p:nvPr/>
        </p:nvSpPr>
        <p:spPr>
          <a:xfrm>
            <a:off x="4147942" y="2877954"/>
            <a:ext cx="7709544" cy="352948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solidFill>
                  <a:schemeClr val="accent1">
                    <a:lumMod val="50000"/>
                  </a:schemeClr>
                </a:solidFill>
              </a:rPr>
              <a:t>Reasons:</a:t>
            </a:r>
            <a:endParaRPr lang="en-US" sz="3600">
              <a:solidFill>
                <a:schemeClr val="accent1">
                  <a:lumMod val="50000"/>
                </a:schemeClr>
              </a:solidFill>
              <a:cs typeface="Calibri"/>
            </a:endParaRPr>
          </a:p>
          <a:p>
            <a:pPr marL="514350"/>
            <a:r>
              <a:rPr lang="en-US">
                <a:solidFill>
                  <a:schemeClr val="accent1">
                    <a:lumMod val="50000"/>
                  </a:schemeClr>
                </a:solidFill>
              </a:rPr>
              <a:t>Increased concern about environmental problems.</a:t>
            </a:r>
            <a:endParaRPr lang="en-US">
              <a:solidFill>
                <a:schemeClr val="accent1">
                  <a:lumMod val="50000"/>
                </a:schemeClr>
              </a:solidFill>
              <a:cs typeface="Calibri"/>
            </a:endParaRPr>
          </a:p>
          <a:p>
            <a:pPr marL="514350"/>
            <a:r>
              <a:rPr lang="en-US">
                <a:solidFill>
                  <a:schemeClr val="accent1">
                    <a:lumMod val="50000"/>
                  </a:schemeClr>
                </a:solidFill>
              </a:rPr>
              <a:t>Organizations are pressured to develop environmental responsible activities.</a:t>
            </a:r>
            <a:endParaRPr lang="en-US">
              <a:solidFill>
                <a:schemeClr val="accent1">
                  <a:lumMod val="50000"/>
                </a:schemeClr>
              </a:solidFill>
              <a:cs typeface="Calibri"/>
            </a:endParaRPr>
          </a:p>
          <a:p>
            <a:pPr marL="514350"/>
            <a:r>
              <a:rPr lang="en-US">
                <a:solidFill>
                  <a:schemeClr val="accent1">
                    <a:lumMod val="50000"/>
                  </a:schemeClr>
                </a:solidFill>
                <a:cs typeface="Calibri"/>
              </a:rPr>
              <a:t>HR Departments should be involved in the implementation of pro-environmental practices.</a:t>
            </a:r>
          </a:p>
          <a:p>
            <a:pPr marL="285750"/>
            <a:endParaRPr lang="en-US" sz="800">
              <a:cs typeface="Calibri"/>
            </a:endParaRPr>
          </a:p>
          <a:p>
            <a:pPr marL="0"/>
            <a:endParaRPr lang="en-US" sz="800">
              <a:cs typeface="Calibri"/>
            </a:endParaRPr>
          </a:p>
          <a:p>
            <a:endParaRPr lang="en-US" sz="800">
              <a:cs typeface="Calibri"/>
            </a:endParaRPr>
          </a:p>
          <a:p>
            <a:endParaRPr lang="en-US" sz="800"/>
          </a:p>
        </p:txBody>
      </p:sp>
    </p:spTree>
    <p:extLst>
      <p:ext uri="{BB962C8B-B14F-4D97-AF65-F5344CB8AC3E}">
        <p14:creationId xmlns:p14="http://schemas.microsoft.com/office/powerpoint/2010/main" val="202674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7AA5-8157-429A-8327-242C7BFB06CF}"/>
              </a:ext>
            </a:extLst>
          </p:cNvPr>
          <p:cNvSpPr>
            <a:spLocks noGrp="1"/>
          </p:cNvSpPr>
          <p:nvPr>
            <p:ph type="title"/>
          </p:nvPr>
        </p:nvSpPr>
        <p:spPr/>
        <p:txBody>
          <a:bodyPr vert="horz" lIns="91440" tIns="45720" rIns="91440" bIns="45720" rtlCol="0" anchor="ctr">
            <a:normAutofit/>
          </a:bodyPr>
          <a:lstStyle/>
          <a:p>
            <a:r>
              <a:rPr lang="en-US" sz="6000" b="1">
                <a:solidFill>
                  <a:schemeClr val="accent1">
                    <a:lumMod val="75000"/>
                  </a:schemeClr>
                </a:solidFill>
                <a:latin typeface="Calibri"/>
                <a:cs typeface="Calibri"/>
              </a:rPr>
              <a:t>Literature Review</a:t>
            </a:r>
          </a:p>
        </p:txBody>
      </p:sp>
      <p:sp>
        <p:nvSpPr>
          <p:cNvPr id="3" name="TextBox 2">
            <a:extLst>
              <a:ext uri="{FF2B5EF4-FFF2-40B4-BE49-F238E27FC236}">
                <a16:creationId xmlns:a16="http://schemas.microsoft.com/office/drawing/2014/main" id="{73D2CA4A-3FF9-45AA-82B5-78FC74AFB0E3}"/>
              </a:ext>
            </a:extLst>
          </p:cNvPr>
          <p:cNvSpPr txBox="1"/>
          <p:nvPr/>
        </p:nvSpPr>
        <p:spPr>
          <a:xfrm>
            <a:off x="10600425" y="1451814"/>
            <a:ext cx="6714067" cy="435133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Bef>
                <a:spcPts val="1000"/>
              </a:spcBef>
              <a:buFont typeface="Arial" panose="020B0604020202020204" pitchFamily="34" charset="0"/>
              <a:buChar char="•"/>
            </a:pPr>
            <a:endParaRPr lang="en-US" sz="2400">
              <a:cs typeface="Calibri"/>
            </a:endParaRPr>
          </a:p>
        </p:txBody>
      </p:sp>
      <p:pic>
        <p:nvPicPr>
          <p:cNvPr id="8" name="Picture 8" descr="A close up of a logo&#10;&#10;Description generated with very high confidence">
            <a:extLst>
              <a:ext uri="{FF2B5EF4-FFF2-40B4-BE49-F238E27FC236}">
                <a16:creationId xmlns:a16="http://schemas.microsoft.com/office/drawing/2014/main" id="{CF73878A-7052-45AD-8F5E-60F59A3B3645}"/>
              </a:ext>
            </a:extLst>
          </p:cNvPr>
          <p:cNvPicPr>
            <a:picLocks noChangeAspect="1"/>
          </p:cNvPicPr>
          <p:nvPr/>
        </p:nvPicPr>
        <p:blipFill rotWithShape="1">
          <a:blip r:embed="rId3"/>
          <a:srcRect l="2896" r="5697" b="-1"/>
          <a:stretch/>
        </p:blipFill>
        <p:spPr>
          <a:xfrm>
            <a:off x="688117" y="2910699"/>
            <a:ext cx="2419194" cy="2643718"/>
          </a:xfrm>
          <a:prstGeom prst="rect">
            <a:avLst/>
          </a:prstGeom>
        </p:spPr>
      </p:pic>
      <p:sp>
        <p:nvSpPr>
          <p:cNvPr id="4" name="TextBox 3">
            <a:extLst>
              <a:ext uri="{FF2B5EF4-FFF2-40B4-BE49-F238E27FC236}">
                <a16:creationId xmlns:a16="http://schemas.microsoft.com/office/drawing/2014/main" id="{20475164-F1A8-4692-8E4B-D17298E858EA}"/>
              </a:ext>
            </a:extLst>
          </p:cNvPr>
          <p:cNvSpPr txBox="1"/>
          <p:nvPr/>
        </p:nvSpPr>
        <p:spPr>
          <a:xfrm>
            <a:off x="3502324" y="2093344"/>
            <a:ext cx="8120332" cy="378924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457200">
              <a:lnSpc>
                <a:spcPct val="90000"/>
              </a:lnSpc>
              <a:spcBef>
                <a:spcPts val="1000"/>
              </a:spcBef>
              <a:buFont typeface="Wingdings"/>
              <a:buChar char="ü"/>
            </a:pPr>
            <a:r>
              <a:rPr lang="en-US" sz="2400" b="1">
                <a:latin typeface="+mj-lt"/>
                <a:ea typeface="+mj-ea"/>
                <a:cs typeface="+mj-cs"/>
              </a:rPr>
              <a:t>Literature Background with more than 30 articles.</a:t>
            </a:r>
            <a:endParaRPr lang="en-US" sz="2400" b="1">
              <a:latin typeface="+mj-lt"/>
              <a:ea typeface="+mj-ea"/>
              <a:cs typeface="Calibri Light"/>
            </a:endParaRPr>
          </a:p>
          <a:p>
            <a:pPr marL="57150">
              <a:lnSpc>
                <a:spcPct val="90000"/>
              </a:lnSpc>
              <a:spcBef>
                <a:spcPts val="1000"/>
              </a:spcBef>
            </a:pPr>
            <a:endParaRPr lang="en-US" sz="2400" b="1">
              <a:latin typeface="+mj-lt"/>
              <a:ea typeface="+mj-ea"/>
              <a:cs typeface="Calibri Light"/>
            </a:endParaRPr>
          </a:p>
          <a:p>
            <a:pPr marL="514350" indent="-457200">
              <a:lnSpc>
                <a:spcPct val="90000"/>
              </a:lnSpc>
              <a:spcBef>
                <a:spcPts val="1000"/>
              </a:spcBef>
              <a:buFont typeface="Wingdings"/>
              <a:buChar char="ü"/>
            </a:pPr>
            <a:r>
              <a:rPr lang="en-US" sz="2400" b="1">
                <a:latin typeface="+mj-lt"/>
                <a:ea typeface="+mj-ea"/>
                <a:cs typeface="+mj-cs"/>
              </a:rPr>
              <a:t>"Best environmental HRM practices in the US" - Milliman, J., &amp; Clair, J. (1996). </a:t>
            </a:r>
            <a:endParaRPr lang="en-US" sz="2400" b="1">
              <a:latin typeface="+mj-lt"/>
              <a:ea typeface="+mj-ea"/>
              <a:cs typeface="Calibri Light"/>
            </a:endParaRPr>
          </a:p>
          <a:p>
            <a:pPr marL="971550" lvl="1" indent="-457200">
              <a:lnSpc>
                <a:spcPct val="90000"/>
              </a:lnSpc>
              <a:spcBef>
                <a:spcPts val="500"/>
              </a:spcBef>
              <a:buFont typeface="Arial"/>
              <a:buChar char="•"/>
            </a:pPr>
            <a:r>
              <a:rPr lang="en-US" sz="2400" b="1">
                <a:latin typeface="+mj-lt"/>
                <a:ea typeface="+mj-ea"/>
                <a:cs typeface="+mj-cs"/>
              </a:rPr>
              <a:t>HRM role in EM.</a:t>
            </a:r>
            <a:endParaRPr lang="en-US" sz="2400" b="1">
              <a:latin typeface="+mj-lt"/>
              <a:ea typeface="+mj-ea"/>
              <a:cs typeface="Calibri Light"/>
            </a:endParaRPr>
          </a:p>
          <a:p>
            <a:pPr marL="514350" lvl="1" indent="-457200">
              <a:lnSpc>
                <a:spcPct val="90000"/>
              </a:lnSpc>
              <a:spcBef>
                <a:spcPts val="1000"/>
              </a:spcBef>
              <a:buFont typeface="Wingdings"/>
              <a:buChar char="ü"/>
            </a:pPr>
            <a:endParaRPr lang="en-US" sz="2400" b="1">
              <a:latin typeface="+mj-lt"/>
              <a:ea typeface="+mj-ea"/>
              <a:cs typeface="Calibri Light"/>
            </a:endParaRPr>
          </a:p>
          <a:p>
            <a:pPr marL="514350" indent="-457200">
              <a:lnSpc>
                <a:spcPct val="90000"/>
              </a:lnSpc>
              <a:spcBef>
                <a:spcPts val="1000"/>
              </a:spcBef>
              <a:buFont typeface="Wingdings"/>
              <a:buChar char="ü"/>
            </a:pPr>
            <a:r>
              <a:rPr lang="en-US" sz="2400" b="1">
                <a:latin typeface="+mj-lt"/>
                <a:ea typeface="+mj-ea"/>
                <a:cs typeface="+mj-cs"/>
              </a:rPr>
              <a:t>"Organizational citizenship </a:t>
            </a:r>
            <a:r>
              <a:rPr lang="en-US" sz="2400" b="1" err="1">
                <a:latin typeface="+mj-lt"/>
                <a:ea typeface="+mj-ea"/>
                <a:cs typeface="+mj-cs"/>
              </a:rPr>
              <a:t>behaviour</a:t>
            </a:r>
            <a:r>
              <a:rPr lang="en-US" sz="2400" b="1">
                <a:latin typeface="+mj-lt"/>
                <a:ea typeface="+mj-ea"/>
                <a:cs typeface="+mj-cs"/>
              </a:rPr>
              <a:t> for the environment: Measurement and validation" - </a:t>
            </a:r>
            <a:r>
              <a:rPr lang="en-US" sz="2400" b="1" err="1">
                <a:latin typeface="+mj-lt"/>
                <a:ea typeface="+mj-ea"/>
                <a:cs typeface="+mj-cs"/>
              </a:rPr>
              <a:t>Boiral</a:t>
            </a:r>
            <a:r>
              <a:rPr lang="en-US" sz="2400" b="1">
                <a:latin typeface="+mj-lt"/>
                <a:ea typeface="+mj-ea"/>
                <a:cs typeface="+mj-cs"/>
              </a:rPr>
              <a:t>, O., &amp; </a:t>
            </a:r>
            <a:r>
              <a:rPr lang="en-US" sz="2400" b="1" err="1">
                <a:latin typeface="+mj-lt"/>
                <a:ea typeface="+mj-ea"/>
                <a:cs typeface="+mj-cs"/>
              </a:rPr>
              <a:t>Paille</a:t>
            </a:r>
            <a:r>
              <a:rPr lang="en-US" sz="2400" b="1">
                <a:latin typeface="+mj-lt"/>
                <a:ea typeface="+mj-ea"/>
                <a:cs typeface="+mj-cs"/>
              </a:rPr>
              <a:t> ´, P. (2012). </a:t>
            </a:r>
            <a:endParaRPr lang="en-US" sz="2400" b="1">
              <a:latin typeface="+mj-lt"/>
              <a:ea typeface="+mj-ea"/>
              <a:cs typeface="Calibri Light"/>
            </a:endParaRPr>
          </a:p>
          <a:p>
            <a:pPr marL="971550" lvl="2" indent="-457200">
              <a:lnSpc>
                <a:spcPct val="90000"/>
              </a:lnSpc>
              <a:spcBef>
                <a:spcPts val="1000"/>
              </a:spcBef>
              <a:buFont typeface="Arial"/>
              <a:buChar char="•"/>
            </a:pPr>
            <a:r>
              <a:rPr lang="en-US" sz="2400" b="1">
                <a:latin typeface="+mj-lt"/>
                <a:ea typeface="+mj-ea"/>
                <a:cs typeface="+mj-cs"/>
              </a:rPr>
              <a:t>OCBE helps the organization to become greener.</a:t>
            </a:r>
            <a:endParaRPr lang="en-US" sz="2400" b="1">
              <a:latin typeface="+mj-lt"/>
              <a:ea typeface="+mj-ea"/>
              <a:cs typeface="Calibri Light"/>
            </a:endParaRPr>
          </a:p>
        </p:txBody>
      </p:sp>
      <p:cxnSp>
        <p:nvCxnSpPr>
          <p:cNvPr id="5" name="Straight Arrow Connector 4">
            <a:extLst>
              <a:ext uri="{FF2B5EF4-FFF2-40B4-BE49-F238E27FC236}">
                <a16:creationId xmlns:a16="http://schemas.microsoft.com/office/drawing/2014/main" id="{C508A1F3-5FD9-4C14-97A7-AB2A0820DDA0}"/>
              </a:ext>
            </a:extLst>
          </p:cNvPr>
          <p:cNvCxnSpPr/>
          <p:nvPr/>
        </p:nvCxnSpPr>
        <p:spPr>
          <a:xfrm>
            <a:off x="836763" y="1447800"/>
            <a:ext cx="10768638" cy="14376"/>
          </a:xfrm>
          <a:prstGeom prst="straightConnector1">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29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828C6-E2AF-43AF-BBA0-D89D054E2A0A}"/>
              </a:ext>
            </a:extLst>
          </p:cNvPr>
          <p:cNvSpPr>
            <a:spLocks noGrp="1"/>
          </p:cNvSpPr>
          <p:nvPr>
            <p:ph type="title"/>
          </p:nvPr>
        </p:nvSpPr>
        <p:spPr>
          <a:xfrm>
            <a:off x="841248" y="495727"/>
            <a:ext cx="10506456" cy="1010264"/>
          </a:xfrm>
        </p:spPr>
        <p:txBody>
          <a:bodyPr anchor="ctr">
            <a:normAutofit/>
          </a:bodyPr>
          <a:lstStyle/>
          <a:p>
            <a:r>
              <a:rPr lang="en-US" sz="6000" b="1">
                <a:solidFill>
                  <a:schemeClr val="accent1">
                    <a:lumMod val="50000"/>
                  </a:schemeClr>
                </a:solidFill>
                <a:latin typeface="Calibri"/>
                <a:cs typeface="Calibri Light"/>
              </a:rPr>
              <a:t>Research Implications</a:t>
            </a:r>
          </a:p>
        </p:txBody>
      </p:sp>
      <p:graphicFrame>
        <p:nvGraphicFramePr>
          <p:cNvPr id="31" name="Content Placeholder 2">
            <a:extLst>
              <a:ext uri="{FF2B5EF4-FFF2-40B4-BE49-F238E27FC236}">
                <a16:creationId xmlns:a16="http://schemas.microsoft.com/office/drawing/2014/main" id="{76CABEED-C48E-42A9-BB52-05AF41B2BDE2}"/>
              </a:ext>
            </a:extLst>
          </p:cNvPr>
          <p:cNvGraphicFramePr>
            <a:graphicFrameLocks noGrp="1"/>
          </p:cNvGraphicFramePr>
          <p:nvPr>
            <p:ph idx="1"/>
            <p:extLst>
              <p:ext uri="{D42A27DB-BD31-4B8C-83A1-F6EECF244321}">
                <p14:modId xmlns:p14="http://schemas.microsoft.com/office/powerpoint/2010/main" val="2750168516"/>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02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7977-4F00-41C1-A4C2-C31870F42E92}"/>
              </a:ext>
            </a:extLst>
          </p:cNvPr>
          <p:cNvSpPr>
            <a:spLocks noGrp="1"/>
          </p:cNvSpPr>
          <p:nvPr>
            <p:ph type="title"/>
          </p:nvPr>
        </p:nvSpPr>
        <p:spPr>
          <a:xfrm>
            <a:off x="342153" y="991262"/>
            <a:ext cx="3944317" cy="992429"/>
          </a:xfrm>
        </p:spPr>
        <p:txBody>
          <a:bodyPr vert="horz" lIns="91440" tIns="45720" rIns="91440" bIns="45720" rtlCol="0" anchor="ctr">
            <a:noAutofit/>
          </a:bodyPr>
          <a:lstStyle/>
          <a:p>
            <a:pPr algn="ctr"/>
            <a:r>
              <a:rPr lang="en-US" sz="6000" b="1">
                <a:solidFill>
                  <a:schemeClr val="accent1">
                    <a:lumMod val="50000"/>
                  </a:schemeClr>
                </a:solidFill>
                <a:latin typeface="+mn-lt"/>
                <a:ea typeface="+mj-lt"/>
                <a:cs typeface="+mj-lt"/>
              </a:rPr>
              <a:t>Hypotheses</a:t>
            </a:r>
          </a:p>
        </p:txBody>
      </p:sp>
      <p:graphicFrame>
        <p:nvGraphicFramePr>
          <p:cNvPr id="5" name="Diagram 5">
            <a:extLst>
              <a:ext uri="{FF2B5EF4-FFF2-40B4-BE49-F238E27FC236}">
                <a16:creationId xmlns:a16="http://schemas.microsoft.com/office/drawing/2014/main" id="{9FB09CDA-42C0-4EE3-931B-78E7E7CD159E}"/>
              </a:ext>
            </a:extLst>
          </p:cNvPr>
          <p:cNvGraphicFramePr>
            <a:graphicFrameLocks noGrp="1"/>
          </p:cNvGraphicFramePr>
          <p:nvPr>
            <p:ph idx="1"/>
            <p:extLst>
              <p:ext uri="{D42A27DB-BD31-4B8C-83A1-F6EECF244321}">
                <p14:modId xmlns:p14="http://schemas.microsoft.com/office/powerpoint/2010/main" val="3653498486"/>
              </p:ext>
            </p:extLst>
          </p:nvPr>
        </p:nvGraphicFramePr>
        <p:xfrm>
          <a:off x="4437475" y="738029"/>
          <a:ext cx="6812280" cy="554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6" name="Picture 116" descr="A picture containing umbrella&#10;&#10;Description generated with very high confidence">
            <a:extLst>
              <a:ext uri="{FF2B5EF4-FFF2-40B4-BE49-F238E27FC236}">
                <a16:creationId xmlns:a16="http://schemas.microsoft.com/office/drawing/2014/main" id="{9213B004-275E-48E9-94A6-F0D5A79020AE}"/>
              </a:ext>
            </a:extLst>
          </p:cNvPr>
          <p:cNvPicPr>
            <a:picLocks noChangeAspect="1"/>
          </p:cNvPicPr>
          <p:nvPr/>
        </p:nvPicPr>
        <p:blipFill>
          <a:blip r:embed="rId8"/>
          <a:stretch>
            <a:fillRect/>
          </a:stretch>
        </p:blipFill>
        <p:spPr>
          <a:xfrm>
            <a:off x="191147" y="2632871"/>
            <a:ext cx="3944318" cy="3477885"/>
          </a:xfrm>
          <a:prstGeom prst="rect">
            <a:avLst/>
          </a:prstGeom>
        </p:spPr>
      </p:pic>
    </p:spTree>
    <p:extLst>
      <p:ext uri="{BB962C8B-B14F-4D97-AF65-F5344CB8AC3E}">
        <p14:creationId xmlns:p14="http://schemas.microsoft.com/office/powerpoint/2010/main" val="29498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87" name="Picture 3887" descr="A picture containing food, egg&#10;&#10;Description generated with very high confidence">
            <a:extLst>
              <a:ext uri="{FF2B5EF4-FFF2-40B4-BE49-F238E27FC236}">
                <a16:creationId xmlns:a16="http://schemas.microsoft.com/office/drawing/2014/main" id="{D5ABA32E-F183-44E2-BE9E-A29745F84F9F}"/>
              </a:ext>
            </a:extLst>
          </p:cNvPr>
          <p:cNvPicPr>
            <a:picLocks noChangeAspect="1"/>
          </p:cNvPicPr>
          <p:nvPr/>
        </p:nvPicPr>
        <p:blipFill>
          <a:blip r:embed="rId2"/>
          <a:stretch>
            <a:fillRect/>
          </a:stretch>
        </p:blipFill>
        <p:spPr>
          <a:xfrm>
            <a:off x="380119" y="2530288"/>
            <a:ext cx="5348748" cy="3981622"/>
          </a:xfrm>
          <a:prstGeom prst="rect">
            <a:avLst/>
          </a:prstGeom>
        </p:spPr>
      </p:pic>
      <p:graphicFrame>
        <p:nvGraphicFramePr>
          <p:cNvPr id="5" name="Diagram 5">
            <a:extLst>
              <a:ext uri="{FF2B5EF4-FFF2-40B4-BE49-F238E27FC236}">
                <a16:creationId xmlns:a16="http://schemas.microsoft.com/office/drawing/2014/main" id="{96D89678-09C6-477E-9508-477C52B6D65B}"/>
              </a:ext>
            </a:extLst>
          </p:cNvPr>
          <p:cNvGraphicFramePr/>
          <p:nvPr>
            <p:extLst>
              <p:ext uri="{D42A27DB-BD31-4B8C-83A1-F6EECF244321}">
                <p14:modId xmlns:p14="http://schemas.microsoft.com/office/powerpoint/2010/main" val="3138876261"/>
              </p:ext>
            </p:extLst>
          </p:nvPr>
        </p:nvGraphicFramePr>
        <p:xfrm>
          <a:off x="6091082" y="687325"/>
          <a:ext cx="5422492" cy="5876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 name="Title 47">
            <a:extLst>
              <a:ext uri="{FF2B5EF4-FFF2-40B4-BE49-F238E27FC236}">
                <a16:creationId xmlns:a16="http://schemas.microsoft.com/office/drawing/2014/main" id="{745EABE2-26B8-4538-9099-35F3495AD59A}"/>
              </a:ext>
            </a:extLst>
          </p:cNvPr>
          <p:cNvSpPr>
            <a:spLocks noGrp="1"/>
          </p:cNvSpPr>
          <p:nvPr>
            <p:ph type="title"/>
          </p:nvPr>
        </p:nvSpPr>
        <p:spPr>
          <a:xfrm>
            <a:off x="379710" y="689116"/>
            <a:ext cx="5349157" cy="1589920"/>
          </a:xfrm>
        </p:spPr>
        <p:txBody>
          <a:bodyPr vert="horz" lIns="91440" tIns="45720" rIns="91440" bIns="45720" rtlCol="0" anchor="ctr">
            <a:noAutofit/>
          </a:bodyPr>
          <a:lstStyle/>
          <a:p>
            <a:r>
              <a:rPr lang="en-US" sz="6000" b="1">
                <a:solidFill>
                  <a:schemeClr val="accent1">
                    <a:lumMod val="75000"/>
                  </a:schemeClr>
                </a:solidFill>
                <a:latin typeface="Calibri"/>
                <a:ea typeface="+mj-lt"/>
                <a:cs typeface="+mj-lt"/>
              </a:rPr>
              <a:t>Research Design</a:t>
            </a:r>
            <a:endParaRPr lang="en-US" sz="6000">
              <a:solidFill>
                <a:schemeClr val="accent1">
                  <a:lumMod val="75000"/>
                </a:schemeClr>
              </a:solidFill>
              <a:latin typeface="Calibri"/>
              <a:ea typeface="+mj-lt"/>
              <a:cs typeface="+mj-lt"/>
            </a:endParaRPr>
          </a:p>
        </p:txBody>
      </p:sp>
    </p:spTree>
    <p:extLst>
      <p:ext uri="{BB962C8B-B14F-4D97-AF65-F5344CB8AC3E}">
        <p14:creationId xmlns:p14="http://schemas.microsoft.com/office/powerpoint/2010/main" val="281241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4519-B58E-46B5-91A0-314160138DBB}"/>
              </a:ext>
            </a:extLst>
          </p:cNvPr>
          <p:cNvSpPr>
            <a:spLocks noGrp="1"/>
          </p:cNvSpPr>
          <p:nvPr>
            <p:ph type="title"/>
          </p:nvPr>
        </p:nvSpPr>
        <p:spPr/>
        <p:txBody>
          <a:bodyPr vert="horz" lIns="91440" tIns="45720" rIns="91440" bIns="45720" rtlCol="0" anchor="ctr">
            <a:normAutofit/>
          </a:bodyPr>
          <a:lstStyle/>
          <a:p>
            <a:r>
              <a:rPr lang="en-US" sz="6000" b="1">
                <a:solidFill>
                  <a:schemeClr val="accent1">
                    <a:lumMod val="50000"/>
                  </a:schemeClr>
                </a:solidFill>
                <a:latin typeface="Calibri" panose="020F0502020204030204" pitchFamily="34" charset="0"/>
                <a:cs typeface="Calibri" panose="020F0502020204030204" pitchFamily="34" charset="0"/>
              </a:rPr>
              <a:t>Research Interpretation </a:t>
            </a:r>
          </a:p>
        </p:txBody>
      </p:sp>
      <p:pic>
        <p:nvPicPr>
          <p:cNvPr id="5" name="Picture 5" descr="A screenshot of a cell phone&#10;&#10;Description generated with high confidence">
            <a:extLst>
              <a:ext uri="{FF2B5EF4-FFF2-40B4-BE49-F238E27FC236}">
                <a16:creationId xmlns:a16="http://schemas.microsoft.com/office/drawing/2014/main" id="{4044C148-BC17-4E6F-A761-11FF5B8E142A}"/>
              </a:ext>
            </a:extLst>
          </p:cNvPr>
          <p:cNvPicPr>
            <a:picLocks noGrp="1" noChangeAspect="1"/>
          </p:cNvPicPr>
          <p:nvPr>
            <p:ph idx="1"/>
          </p:nvPr>
        </p:nvPicPr>
        <p:blipFill>
          <a:blip r:embed="rId3"/>
          <a:stretch>
            <a:fillRect/>
          </a:stretch>
        </p:blipFill>
        <p:spPr>
          <a:xfrm>
            <a:off x="1149843" y="1423060"/>
            <a:ext cx="9892316" cy="5098960"/>
          </a:xfrm>
        </p:spPr>
      </p:pic>
    </p:spTree>
    <p:extLst>
      <p:ext uri="{BB962C8B-B14F-4D97-AF65-F5344CB8AC3E}">
        <p14:creationId xmlns:p14="http://schemas.microsoft.com/office/powerpoint/2010/main" val="315183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4519-B58E-46B5-91A0-314160138DBB}"/>
              </a:ext>
            </a:extLst>
          </p:cNvPr>
          <p:cNvSpPr>
            <a:spLocks noGrp="1"/>
          </p:cNvSpPr>
          <p:nvPr>
            <p:ph type="title"/>
          </p:nvPr>
        </p:nvSpPr>
        <p:spPr>
          <a:xfrm>
            <a:off x="127321" y="591344"/>
            <a:ext cx="4699321" cy="1861884"/>
          </a:xfrm>
        </p:spPr>
        <p:txBody>
          <a:bodyPr>
            <a:noAutofit/>
          </a:bodyPr>
          <a:lstStyle/>
          <a:p>
            <a:r>
              <a:rPr lang="en-US" sz="5400" b="1">
                <a:solidFill>
                  <a:schemeClr val="accent1">
                    <a:lumMod val="75000"/>
                  </a:schemeClr>
                </a:solidFill>
                <a:latin typeface="+mn-lt"/>
                <a:cs typeface="Calibri Light"/>
              </a:rPr>
              <a:t>Research Interpretation </a:t>
            </a:r>
          </a:p>
        </p:txBody>
      </p:sp>
      <p:graphicFrame>
        <p:nvGraphicFramePr>
          <p:cNvPr id="4" name="Diagram 5">
            <a:extLst>
              <a:ext uri="{FF2B5EF4-FFF2-40B4-BE49-F238E27FC236}">
                <a16:creationId xmlns:a16="http://schemas.microsoft.com/office/drawing/2014/main" id="{6F3AE3C0-9070-4D2D-A6C9-519C89759009}"/>
              </a:ext>
            </a:extLst>
          </p:cNvPr>
          <p:cNvGraphicFramePr/>
          <p:nvPr>
            <p:extLst>
              <p:ext uri="{D42A27DB-BD31-4B8C-83A1-F6EECF244321}">
                <p14:modId xmlns:p14="http://schemas.microsoft.com/office/powerpoint/2010/main" val="3020332629"/>
              </p:ext>
            </p:extLst>
          </p:nvPr>
        </p:nvGraphicFramePr>
        <p:xfrm>
          <a:off x="4447308" y="591344"/>
          <a:ext cx="6906491" cy="5585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4" name="Graphic 44" descr="Presentation with bar chart">
            <a:extLst>
              <a:ext uri="{FF2B5EF4-FFF2-40B4-BE49-F238E27FC236}">
                <a16:creationId xmlns:a16="http://schemas.microsoft.com/office/drawing/2014/main" id="{51143B13-6163-4CBF-8295-2467DB20B7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13272" y="2914290"/>
            <a:ext cx="2855342" cy="2855342"/>
          </a:xfrm>
          <a:prstGeom prst="rect">
            <a:avLst/>
          </a:prstGeom>
        </p:spPr>
      </p:pic>
    </p:spTree>
    <p:extLst>
      <p:ext uri="{BB962C8B-B14F-4D97-AF65-F5344CB8AC3E}">
        <p14:creationId xmlns:p14="http://schemas.microsoft.com/office/powerpoint/2010/main" val="3067113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1510</Words>
  <Application>Microsoft Office PowerPoint</Application>
  <PresentationFormat>Widescreen</PresentationFormat>
  <Paragraphs>129</Paragraphs>
  <Slides>12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Avenir Next LT Pro</vt:lpstr>
      <vt:lpstr>Calibri</vt:lpstr>
      <vt:lpstr>Calibri Light</vt:lpstr>
      <vt:lpstr>Wingdings</vt:lpstr>
      <vt:lpstr>Office Theme</vt:lpstr>
      <vt:lpstr>Office Theme</vt:lpstr>
      <vt:lpstr>SHRM and Environmental Management  Empowering employees and creating a green organizational culture</vt:lpstr>
      <vt:lpstr>Key Terms</vt:lpstr>
      <vt:lpstr>Topic and Reasons</vt:lpstr>
      <vt:lpstr>Literature Review</vt:lpstr>
      <vt:lpstr>Research Implications</vt:lpstr>
      <vt:lpstr>Hypotheses</vt:lpstr>
      <vt:lpstr>Research Design</vt:lpstr>
      <vt:lpstr>Research Interpretation </vt:lpstr>
      <vt:lpstr>Research Interpretation </vt:lpstr>
      <vt:lpstr>Limitations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SHRM and Environmental Management  Empowering employees and creating a green organizational culture</dc:title>
  <dc:creator>Samena Brinkman</dc:creator>
  <cp:lastModifiedBy>Samena Brinkman</cp:lastModifiedBy>
  <cp:revision>47</cp:revision>
  <dcterms:created xsi:type="dcterms:W3CDTF">2020-02-02T21:16:48Z</dcterms:created>
  <dcterms:modified xsi:type="dcterms:W3CDTF">2020-11-03T22:57:14Z</dcterms:modified>
</cp:coreProperties>
</file>