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71" r:id="rId3"/>
    <p:sldId id="273" r:id="rId4"/>
    <p:sldId id="274" r:id="rId5"/>
    <p:sldId id="272" r:id="rId6"/>
    <p:sldId id="278" r:id="rId7"/>
    <p:sldId id="280" r:id="rId8"/>
    <p:sldId id="281" r:id="rId9"/>
    <p:sldId id="279" r:id="rId10"/>
    <p:sldId id="284" r:id="rId11"/>
    <p:sldId id="286" r:id="rId12"/>
    <p:sldId id="289" r:id="rId13"/>
    <p:sldId id="291" r:id="rId14"/>
    <p:sldId id="288" r:id="rId15"/>
    <p:sldId id="290" r:id="rId16"/>
    <p:sldId id="28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E1F1"/>
    <a:srgbClr val="1AC6D8"/>
    <a:srgbClr val="16AABA"/>
    <a:srgbClr val="14BCB4"/>
    <a:srgbClr val="4D78AB"/>
    <a:srgbClr val="429255"/>
    <a:srgbClr val="B6D5BD"/>
    <a:srgbClr val="D5625D"/>
    <a:srgbClr val="AFC735"/>
    <a:srgbClr val="3E8B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67599A-0DB0-6D9F-F07F-C47AA1A7AC05}" v="98" dt="2020-03-12T01:04:00.622"/>
    <p1510:client id="{FBD772AB-0426-4CD4-97B9-58FFBD90D164}" v="710" dt="2020-03-12T02:29:43.5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ECD204-42E6-4DF6-864C-A15C416F5AE8}" type="doc">
      <dgm:prSet loTypeId="urn:microsoft.com/office/officeart/2008/layout/LinedList" loCatId="list" qsTypeId="urn:microsoft.com/office/officeart/2005/8/quickstyle/simple5" qsCatId="simple" csTypeId="urn:microsoft.com/office/officeart/2005/8/colors/colorful5" csCatId="colorful" phldr="1"/>
      <dgm:spPr/>
      <dgm:t>
        <a:bodyPr/>
        <a:lstStyle/>
        <a:p>
          <a:endParaRPr lang="en-US"/>
        </a:p>
      </dgm:t>
    </dgm:pt>
    <dgm:pt modelId="{9915600B-99AB-45FD-8FC7-1110FBB5CAD9}">
      <dgm:prSet/>
      <dgm:spPr/>
      <dgm:t>
        <a:bodyPr/>
        <a:lstStyle/>
        <a:p>
          <a:pPr rtl="0"/>
          <a:r>
            <a:rPr lang="en-US"/>
            <a:t>How long has the employee being assessed been with CAS?</a:t>
          </a:r>
        </a:p>
      </dgm:t>
    </dgm:pt>
    <dgm:pt modelId="{FE674A21-F681-4219-A964-5149699FC9D9}" type="parTrans" cxnId="{98BAACE1-6814-4CBF-B5BE-90053D527353}">
      <dgm:prSet/>
      <dgm:spPr/>
      <dgm:t>
        <a:bodyPr/>
        <a:lstStyle/>
        <a:p>
          <a:endParaRPr lang="en-US"/>
        </a:p>
      </dgm:t>
    </dgm:pt>
    <dgm:pt modelId="{103C4391-EDD7-430C-9187-19E05193CB74}" type="sibTrans" cxnId="{98BAACE1-6814-4CBF-B5BE-90053D527353}">
      <dgm:prSet/>
      <dgm:spPr/>
      <dgm:t>
        <a:bodyPr/>
        <a:lstStyle/>
        <a:p>
          <a:endParaRPr lang="en-US"/>
        </a:p>
      </dgm:t>
    </dgm:pt>
    <dgm:pt modelId="{209E987C-0E96-451F-A214-BECF31F8D5E1}">
      <dgm:prSet/>
      <dgm:spPr/>
      <dgm:t>
        <a:bodyPr/>
        <a:lstStyle/>
        <a:p>
          <a:r>
            <a:rPr lang="en-US"/>
            <a:t>Reasons for hiring the employee being assessed for the Project Coordinator role</a:t>
          </a:r>
        </a:p>
      </dgm:t>
    </dgm:pt>
    <dgm:pt modelId="{E45F6B00-D702-4AAE-8E05-AF8A5FF62A28}" type="parTrans" cxnId="{2DA77471-5F0D-4CE8-9C9E-01D8FEAFAD72}">
      <dgm:prSet/>
      <dgm:spPr/>
      <dgm:t>
        <a:bodyPr/>
        <a:lstStyle/>
        <a:p>
          <a:endParaRPr lang="en-US"/>
        </a:p>
      </dgm:t>
    </dgm:pt>
    <dgm:pt modelId="{00A5D3F0-1A58-4683-A824-1CCEE7568154}" type="sibTrans" cxnId="{2DA77471-5F0D-4CE8-9C9E-01D8FEAFAD72}">
      <dgm:prSet/>
      <dgm:spPr/>
      <dgm:t>
        <a:bodyPr/>
        <a:lstStyle/>
        <a:p>
          <a:endParaRPr lang="en-US"/>
        </a:p>
      </dgm:t>
    </dgm:pt>
    <dgm:pt modelId="{DA9812D5-E8FC-4737-86E9-C70D066D67D5}">
      <dgm:prSet/>
      <dgm:spPr/>
      <dgm:t>
        <a:bodyPr/>
        <a:lstStyle/>
        <a:p>
          <a:r>
            <a:rPr lang="en-US"/>
            <a:t>What is your role, Lorraine, in the hiring process?</a:t>
          </a:r>
        </a:p>
      </dgm:t>
    </dgm:pt>
    <dgm:pt modelId="{AD20CF9D-228F-44FC-A246-3206F02DBC0C}" type="parTrans" cxnId="{7B450D97-8B36-4B61-916E-279360CDDBCD}">
      <dgm:prSet/>
      <dgm:spPr/>
      <dgm:t>
        <a:bodyPr/>
        <a:lstStyle/>
        <a:p>
          <a:endParaRPr lang="en-US"/>
        </a:p>
      </dgm:t>
    </dgm:pt>
    <dgm:pt modelId="{0512CB44-9F3A-406E-911C-28A80418DA36}" type="sibTrans" cxnId="{7B450D97-8B36-4B61-916E-279360CDDBCD}">
      <dgm:prSet/>
      <dgm:spPr/>
      <dgm:t>
        <a:bodyPr/>
        <a:lstStyle/>
        <a:p>
          <a:endParaRPr lang="en-US"/>
        </a:p>
      </dgm:t>
    </dgm:pt>
    <dgm:pt modelId="{C6A7B249-AB92-4A9E-94A8-C0CDD1F56E71}">
      <dgm:prSet/>
      <dgm:spPr/>
      <dgm:t>
        <a:bodyPr/>
        <a:lstStyle/>
        <a:p>
          <a:r>
            <a:rPr lang="en-US"/>
            <a:t>Of the competencies we have listed, have we accurately marked which ones would fall under a trainable behaviour or a must have upon hiring?</a:t>
          </a:r>
        </a:p>
      </dgm:t>
    </dgm:pt>
    <dgm:pt modelId="{74163DF9-9B4C-4078-84CC-1DA37A03B223}" type="parTrans" cxnId="{75FEADF7-74D4-4DB1-926D-B763F9F289BD}">
      <dgm:prSet/>
      <dgm:spPr/>
      <dgm:t>
        <a:bodyPr/>
        <a:lstStyle/>
        <a:p>
          <a:endParaRPr lang="en-US"/>
        </a:p>
      </dgm:t>
    </dgm:pt>
    <dgm:pt modelId="{2037989D-4E2C-4C81-AD53-5AF8FEB9ACAF}" type="sibTrans" cxnId="{75FEADF7-74D4-4DB1-926D-B763F9F289BD}">
      <dgm:prSet/>
      <dgm:spPr/>
      <dgm:t>
        <a:bodyPr/>
        <a:lstStyle/>
        <a:p>
          <a:endParaRPr lang="en-US"/>
        </a:p>
      </dgm:t>
    </dgm:pt>
    <dgm:pt modelId="{B6A3EDE0-6B55-4CCA-906B-6BD6E9F945E4}">
      <dgm:prSet phldr="0"/>
      <dgm:spPr/>
      <dgm:t>
        <a:bodyPr/>
        <a:lstStyle/>
        <a:p>
          <a:r>
            <a:rPr lang="en-US"/>
            <a:t>How long has the employee being assessed worked in the Project Coordinator role?</a:t>
          </a:r>
        </a:p>
      </dgm:t>
    </dgm:pt>
    <dgm:pt modelId="{A7188230-5C18-47D5-8FD6-B8EC9E706598}" type="parTrans" cxnId="{2BDAAB5B-1532-49D9-99E2-B5D7E7E19EC7}">
      <dgm:prSet/>
      <dgm:spPr/>
    </dgm:pt>
    <dgm:pt modelId="{33CA89EE-5665-42BA-8701-8BB81C1A6217}" type="sibTrans" cxnId="{2BDAAB5B-1532-49D9-99E2-B5D7E7E19EC7}">
      <dgm:prSet/>
      <dgm:spPr/>
    </dgm:pt>
    <dgm:pt modelId="{B81948B2-D616-4A3B-B74D-19E56C81534F}" type="pres">
      <dgm:prSet presAssocID="{4BECD204-42E6-4DF6-864C-A15C416F5AE8}" presName="vert0" presStyleCnt="0">
        <dgm:presLayoutVars>
          <dgm:dir/>
          <dgm:animOne val="branch"/>
          <dgm:animLvl val="lvl"/>
        </dgm:presLayoutVars>
      </dgm:prSet>
      <dgm:spPr/>
    </dgm:pt>
    <dgm:pt modelId="{834A9838-6B5F-499D-B1E9-BD54A794133E}" type="pres">
      <dgm:prSet presAssocID="{9915600B-99AB-45FD-8FC7-1110FBB5CAD9}" presName="thickLine" presStyleLbl="alignNode1" presStyleIdx="0" presStyleCnt="5"/>
      <dgm:spPr/>
    </dgm:pt>
    <dgm:pt modelId="{EA8F84E8-EFBE-415A-9C2D-69F97C6BD509}" type="pres">
      <dgm:prSet presAssocID="{9915600B-99AB-45FD-8FC7-1110FBB5CAD9}" presName="horz1" presStyleCnt="0"/>
      <dgm:spPr/>
    </dgm:pt>
    <dgm:pt modelId="{06509E0A-4BEF-4137-A14E-C32D24745364}" type="pres">
      <dgm:prSet presAssocID="{9915600B-99AB-45FD-8FC7-1110FBB5CAD9}" presName="tx1" presStyleLbl="revTx" presStyleIdx="0" presStyleCnt="5"/>
      <dgm:spPr/>
    </dgm:pt>
    <dgm:pt modelId="{85223A7D-D10A-4898-A11F-09921D4E2BB2}" type="pres">
      <dgm:prSet presAssocID="{9915600B-99AB-45FD-8FC7-1110FBB5CAD9}" presName="vert1" presStyleCnt="0"/>
      <dgm:spPr/>
    </dgm:pt>
    <dgm:pt modelId="{46A7E1DD-A92A-409F-94D1-8C87CEAA4BE5}" type="pres">
      <dgm:prSet presAssocID="{B6A3EDE0-6B55-4CCA-906B-6BD6E9F945E4}" presName="thickLine" presStyleLbl="alignNode1" presStyleIdx="1" presStyleCnt="5"/>
      <dgm:spPr/>
    </dgm:pt>
    <dgm:pt modelId="{1C6722CD-3864-426D-93DD-97343DF5C761}" type="pres">
      <dgm:prSet presAssocID="{B6A3EDE0-6B55-4CCA-906B-6BD6E9F945E4}" presName="horz1" presStyleCnt="0"/>
      <dgm:spPr/>
    </dgm:pt>
    <dgm:pt modelId="{6E503D62-BD41-4522-8451-2FCAB39771FA}" type="pres">
      <dgm:prSet presAssocID="{B6A3EDE0-6B55-4CCA-906B-6BD6E9F945E4}" presName="tx1" presStyleLbl="revTx" presStyleIdx="1" presStyleCnt="5"/>
      <dgm:spPr/>
    </dgm:pt>
    <dgm:pt modelId="{EA28485D-31B7-41B1-AECC-D4B9FBFAB44D}" type="pres">
      <dgm:prSet presAssocID="{B6A3EDE0-6B55-4CCA-906B-6BD6E9F945E4}" presName="vert1" presStyleCnt="0"/>
      <dgm:spPr/>
    </dgm:pt>
    <dgm:pt modelId="{7033377C-6945-4839-964C-49882B84F77D}" type="pres">
      <dgm:prSet presAssocID="{209E987C-0E96-451F-A214-BECF31F8D5E1}" presName="thickLine" presStyleLbl="alignNode1" presStyleIdx="2" presStyleCnt="5"/>
      <dgm:spPr/>
    </dgm:pt>
    <dgm:pt modelId="{EAF7BA7C-8AC0-4E0C-B8A5-FAD21786B3C5}" type="pres">
      <dgm:prSet presAssocID="{209E987C-0E96-451F-A214-BECF31F8D5E1}" presName="horz1" presStyleCnt="0"/>
      <dgm:spPr/>
    </dgm:pt>
    <dgm:pt modelId="{FBBDF7E7-E026-41ED-8508-04971D0FD4D2}" type="pres">
      <dgm:prSet presAssocID="{209E987C-0E96-451F-A214-BECF31F8D5E1}" presName="tx1" presStyleLbl="revTx" presStyleIdx="2" presStyleCnt="5"/>
      <dgm:spPr/>
    </dgm:pt>
    <dgm:pt modelId="{09590212-149A-476D-BF99-49E7653C89CF}" type="pres">
      <dgm:prSet presAssocID="{209E987C-0E96-451F-A214-BECF31F8D5E1}" presName="vert1" presStyleCnt="0"/>
      <dgm:spPr/>
    </dgm:pt>
    <dgm:pt modelId="{329D1A61-A285-4E1A-BD13-A4C35346E8F2}" type="pres">
      <dgm:prSet presAssocID="{DA9812D5-E8FC-4737-86E9-C70D066D67D5}" presName="thickLine" presStyleLbl="alignNode1" presStyleIdx="3" presStyleCnt="5"/>
      <dgm:spPr/>
    </dgm:pt>
    <dgm:pt modelId="{8037451E-4B85-481D-82DD-B4B462C2FCDD}" type="pres">
      <dgm:prSet presAssocID="{DA9812D5-E8FC-4737-86E9-C70D066D67D5}" presName="horz1" presStyleCnt="0"/>
      <dgm:spPr/>
    </dgm:pt>
    <dgm:pt modelId="{C8D6436F-63DE-424C-A76E-BAC6753EAA14}" type="pres">
      <dgm:prSet presAssocID="{DA9812D5-E8FC-4737-86E9-C70D066D67D5}" presName="tx1" presStyleLbl="revTx" presStyleIdx="3" presStyleCnt="5"/>
      <dgm:spPr/>
    </dgm:pt>
    <dgm:pt modelId="{1BDA6B2D-A376-4AFC-ADD8-607F8931E58D}" type="pres">
      <dgm:prSet presAssocID="{DA9812D5-E8FC-4737-86E9-C70D066D67D5}" presName="vert1" presStyleCnt="0"/>
      <dgm:spPr/>
    </dgm:pt>
    <dgm:pt modelId="{1DEA40FC-CE04-4AEE-8DA1-158788EE07D1}" type="pres">
      <dgm:prSet presAssocID="{C6A7B249-AB92-4A9E-94A8-C0CDD1F56E71}" presName="thickLine" presStyleLbl="alignNode1" presStyleIdx="4" presStyleCnt="5"/>
      <dgm:spPr/>
    </dgm:pt>
    <dgm:pt modelId="{6470892A-7A08-4EFA-83BA-C600965C40B9}" type="pres">
      <dgm:prSet presAssocID="{C6A7B249-AB92-4A9E-94A8-C0CDD1F56E71}" presName="horz1" presStyleCnt="0"/>
      <dgm:spPr/>
    </dgm:pt>
    <dgm:pt modelId="{85EF09A6-2B6E-483E-94B1-9DE337DFA744}" type="pres">
      <dgm:prSet presAssocID="{C6A7B249-AB92-4A9E-94A8-C0CDD1F56E71}" presName="tx1" presStyleLbl="revTx" presStyleIdx="4" presStyleCnt="5"/>
      <dgm:spPr/>
    </dgm:pt>
    <dgm:pt modelId="{E98F9EBF-B706-4783-A4F7-8281F5E1AAF3}" type="pres">
      <dgm:prSet presAssocID="{C6A7B249-AB92-4A9E-94A8-C0CDD1F56E71}" presName="vert1" presStyleCnt="0"/>
      <dgm:spPr/>
    </dgm:pt>
  </dgm:ptLst>
  <dgm:cxnLst>
    <dgm:cxn modelId="{69CCA128-0704-4C0E-A647-0AD5C14BF3FB}" type="presOf" srcId="{209E987C-0E96-451F-A214-BECF31F8D5E1}" destId="{FBBDF7E7-E026-41ED-8508-04971D0FD4D2}" srcOrd="0" destOrd="0" presId="urn:microsoft.com/office/officeart/2008/layout/LinedList"/>
    <dgm:cxn modelId="{2BDAAB5B-1532-49D9-99E2-B5D7E7E19EC7}" srcId="{4BECD204-42E6-4DF6-864C-A15C416F5AE8}" destId="{B6A3EDE0-6B55-4CCA-906B-6BD6E9F945E4}" srcOrd="1" destOrd="0" parTransId="{A7188230-5C18-47D5-8FD6-B8EC9E706598}" sibTransId="{33CA89EE-5665-42BA-8701-8BB81C1A6217}"/>
    <dgm:cxn modelId="{D2159A45-C23C-4C78-B5E6-790D28C59B2A}" type="presOf" srcId="{4BECD204-42E6-4DF6-864C-A15C416F5AE8}" destId="{B81948B2-D616-4A3B-B74D-19E56C81534F}" srcOrd="0" destOrd="0" presId="urn:microsoft.com/office/officeart/2008/layout/LinedList"/>
    <dgm:cxn modelId="{2DA77471-5F0D-4CE8-9C9E-01D8FEAFAD72}" srcId="{4BECD204-42E6-4DF6-864C-A15C416F5AE8}" destId="{209E987C-0E96-451F-A214-BECF31F8D5E1}" srcOrd="2" destOrd="0" parTransId="{E45F6B00-D702-4AAE-8E05-AF8A5FF62A28}" sibTransId="{00A5D3F0-1A58-4683-A824-1CCEE7568154}"/>
    <dgm:cxn modelId="{80FF0A90-D24A-46E2-BEDF-01F63F1B8840}" type="presOf" srcId="{B6A3EDE0-6B55-4CCA-906B-6BD6E9F945E4}" destId="{6E503D62-BD41-4522-8451-2FCAB39771FA}" srcOrd="0" destOrd="0" presId="urn:microsoft.com/office/officeart/2008/layout/LinedList"/>
    <dgm:cxn modelId="{7B450D97-8B36-4B61-916E-279360CDDBCD}" srcId="{4BECD204-42E6-4DF6-864C-A15C416F5AE8}" destId="{DA9812D5-E8FC-4737-86E9-C70D066D67D5}" srcOrd="3" destOrd="0" parTransId="{AD20CF9D-228F-44FC-A246-3206F02DBC0C}" sibTransId="{0512CB44-9F3A-406E-911C-28A80418DA36}"/>
    <dgm:cxn modelId="{C871E0CF-315C-48E1-83B2-96D745850B7E}" type="presOf" srcId="{C6A7B249-AB92-4A9E-94A8-C0CDD1F56E71}" destId="{85EF09A6-2B6E-483E-94B1-9DE337DFA744}" srcOrd="0" destOrd="0" presId="urn:microsoft.com/office/officeart/2008/layout/LinedList"/>
    <dgm:cxn modelId="{98BAACE1-6814-4CBF-B5BE-90053D527353}" srcId="{4BECD204-42E6-4DF6-864C-A15C416F5AE8}" destId="{9915600B-99AB-45FD-8FC7-1110FBB5CAD9}" srcOrd="0" destOrd="0" parTransId="{FE674A21-F681-4219-A964-5149699FC9D9}" sibTransId="{103C4391-EDD7-430C-9187-19E05193CB74}"/>
    <dgm:cxn modelId="{890D9CF3-CF8E-49FB-8838-07CF38C5B5B9}" type="presOf" srcId="{DA9812D5-E8FC-4737-86E9-C70D066D67D5}" destId="{C8D6436F-63DE-424C-A76E-BAC6753EAA14}" srcOrd="0" destOrd="0" presId="urn:microsoft.com/office/officeart/2008/layout/LinedList"/>
    <dgm:cxn modelId="{75FEADF7-74D4-4DB1-926D-B763F9F289BD}" srcId="{4BECD204-42E6-4DF6-864C-A15C416F5AE8}" destId="{C6A7B249-AB92-4A9E-94A8-C0CDD1F56E71}" srcOrd="4" destOrd="0" parTransId="{74163DF9-9B4C-4078-84CC-1DA37A03B223}" sibTransId="{2037989D-4E2C-4C81-AD53-5AF8FEB9ACAF}"/>
    <dgm:cxn modelId="{42A96FFD-0C33-4B79-96C0-3DEA809EED57}" type="presOf" srcId="{9915600B-99AB-45FD-8FC7-1110FBB5CAD9}" destId="{06509E0A-4BEF-4137-A14E-C32D24745364}" srcOrd="0" destOrd="0" presId="urn:microsoft.com/office/officeart/2008/layout/LinedList"/>
    <dgm:cxn modelId="{E66C0E31-9E42-4F85-90EF-EDC29E440045}" type="presParOf" srcId="{B81948B2-D616-4A3B-B74D-19E56C81534F}" destId="{834A9838-6B5F-499D-B1E9-BD54A794133E}" srcOrd="0" destOrd="0" presId="urn:microsoft.com/office/officeart/2008/layout/LinedList"/>
    <dgm:cxn modelId="{01E2B79D-6774-4D96-BD99-51DCF7E9D343}" type="presParOf" srcId="{B81948B2-D616-4A3B-B74D-19E56C81534F}" destId="{EA8F84E8-EFBE-415A-9C2D-69F97C6BD509}" srcOrd="1" destOrd="0" presId="urn:microsoft.com/office/officeart/2008/layout/LinedList"/>
    <dgm:cxn modelId="{B7B8A8BC-77C6-4117-B106-BC27145D2931}" type="presParOf" srcId="{EA8F84E8-EFBE-415A-9C2D-69F97C6BD509}" destId="{06509E0A-4BEF-4137-A14E-C32D24745364}" srcOrd="0" destOrd="0" presId="urn:microsoft.com/office/officeart/2008/layout/LinedList"/>
    <dgm:cxn modelId="{78855950-FF0F-4081-96BE-DBD88A308696}" type="presParOf" srcId="{EA8F84E8-EFBE-415A-9C2D-69F97C6BD509}" destId="{85223A7D-D10A-4898-A11F-09921D4E2BB2}" srcOrd="1" destOrd="0" presId="urn:microsoft.com/office/officeart/2008/layout/LinedList"/>
    <dgm:cxn modelId="{BF2F1B3E-2121-4D3E-BAC8-EEB5A2BACD67}" type="presParOf" srcId="{B81948B2-D616-4A3B-B74D-19E56C81534F}" destId="{46A7E1DD-A92A-409F-94D1-8C87CEAA4BE5}" srcOrd="2" destOrd="0" presId="urn:microsoft.com/office/officeart/2008/layout/LinedList"/>
    <dgm:cxn modelId="{9373B634-8BB7-42C6-BD57-FF172D33E146}" type="presParOf" srcId="{B81948B2-D616-4A3B-B74D-19E56C81534F}" destId="{1C6722CD-3864-426D-93DD-97343DF5C761}" srcOrd="3" destOrd="0" presId="urn:microsoft.com/office/officeart/2008/layout/LinedList"/>
    <dgm:cxn modelId="{5F01B651-79B6-42E1-BAC4-9C0352584429}" type="presParOf" srcId="{1C6722CD-3864-426D-93DD-97343DF5C761}" destId="{6E503D62-BD41-4522-8451-2FCAB39771FA}" srcOrd="0" destOrd="0" presId="urn:microsoft.com/office/officeart/2008/layout/LinedList"/>
    <dgm:cxn modelId="{C6DFFF10-6831-449A-8E86-29897C3E6AD4}" type="presParOf" srcId="{1C6722CD-3864-426D-93DD-97343DF5C761}" destId="{EA28485D-31B7-41B1-AECC-D4B9FBFAB44D}" srcOrd="1" destOrd="0" presId="urn:microsoft.com/office/officeart/2008/layout/LinedList"/>
    <dgm:cxn modelId="{E5AF7221-0599-421D-8D5A-174D2ABEFB0D}" type="presParOf" srcId="{B81948B2-D616-4A3B-B74D-19E56C81534F}" destId="{7033377C-6945-4839-964C-49882B84F77D}" srcOrd="4" destOrd="0" presId="urn:microsoft.com/office/officeart/2008/layout/LinedList"/>
    <dgm:cxn modelId="{EF109DD3-8081-4604-B76E-632F6643B817}" type="presParOf" srcId="{B81948B2-D616-4A3B-B74D-19E56C81534F}" destId="{EAF7BA7C-8AC0-4E0C-B8A5-FAD21786B3C5}" srcOrd="5" destOrd="0" presId="urn:microsoft.com/office/officeart/2008/layout/LinedList"/>
    <dgm:cxn modelId="{2D8ABD87-9EDD-4648-9F52-AE686A842228}" type="presParOf" srcId="{EAF7BA7C-8AC0-4E0C-B8A5-FAD21786B3C5}" destId="{FBBDF7E7-E026-41ED-8508-04971D0FD4D2}" srcOrd="0" destOrd="0" presId="urn:microsoft.com/office/officeart/2008/layout/LinedList"/>
    <dgm:cxn modelId="{927D394F-2291-447C-B007-F5CDD78EA2DB}" type="presParOf" srcId="{EAF7BA7C-8AC0-4E0C-B8A5-FAD21786B3C5}" destId="{09590212-149A-476D-BF99-49E7653C89CF}" srcOrd="1" destOrd="0" presId="urn:microsoft.com/office/officeart/2008/layout/LinedList"/>
    <dgm:cxn modelId="{F6A4369A-6935-4AC0-B213-0CA0E49C558E}" type="presParOf" srcId="{B81948B2-D616-4A3B-B74D-19E56C81534F}" destId="{329D1A61-A285-4E1A-BD13-A4C35346E8F2}" srcOrd="6" destOrd="0" presId="urn:microsoft.com/office/officeart/2008/layout/LinedList"/>
    <dgm:cxn modelId="{884E88C9-BA5B-4DF1-B774-8A4146075A04}" type="presParOf" srcId="{B81948B2-D616-4A3B-B74D-19E56C81534F}" destId="{8037451E-4B85-481D-82DD-B4B462C2FCDD}" srcOrd="7" destOrd="0" presId="urn:microsoft.com/office/officeart/2008/layout/LinedList"/>
    <dgm:cxn modelId="{6A93756E-2DC0-4B65-8D49-C327C0AB3EB5}" type="presParOf" srcId="{8037451E-4B85-481D-82DD-B4B462C2FCDD}" destId="{C8D6436F-63DE-424C-A76E-BAC6753EAA14}" srcOrd="0" destOrd="0" presId="urn:microsoft.com/office/officeart/2008/layout/LinedList"/>
    <dgm:cxn modelId="{F69A8EFB-DD41-481C-BFA6-5C4D03002697}" type="presParOf" srcId="{8037451E-4B85-481D-82DD-B4B462C2FCDD}" destId="{1BDA6B2D-A376-4AFC-ADD8-607F8931E58D}" srcOrd="1" destOrd="0" presId="urn:microsoft.com/office/officeart/2008/layout/LinedList"/>
    <dgm:cxn modelId="{69BD86C6-60AE-4389-86B6-297798B68F49}" type="presParOf" srcId="{B81948B2-D616-4A3B-B74D-19E56C81534F}" destId="{1DEA40FC-CE04-4AEE-8DA1-158788EE07D1}" srcOrd="8" destOrd="0" presId="urn:microsoft.com/office/officeart/2008/layout/LinedList"/>
    <dgm:cxn modelId="{C7AA99E9-FF2E-41B9-8B04-503F338ED706}" type="presParOf" srcId="{B81948B2-D616-4A3B-B74D-19E56C81534F}" destId="{6470892A-7A08-4EFA-83BA-C600965C40B9}" srcOrd="9" destOrd="0" presId="urn:microsoft.com/office/officeart/2008/layout/LinedList"/>
    <dgm:cxn modelId="{18B8EF1B-C8F2-4C25-8A61-9DD5B3213009}" type="presParOf" srcId="{6470892A-7A08-4EFA-83BA-C600965C40B9}" destId="{85EF09A6-2B6E-483E-94B1-9DE337DFA744}" srcOrd="0" destOrd="0" presId="urn:microsoft.com/office/officeart/2008/layout/LinedList"/>
    <dgm:cxn modelId="{317DE1BE-68F1-4574-9556-C2A4AFA77BF4}" type="presParOf" srcId="{6470892A-7A08-4EFA-83BA-C600965C40B9}" destId="{E98F9EBF-B706-4783-A4F7-8281F5E1AAF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03A615-41D6-433C-9619-9505E4E2695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23AF3BC-80D3-44CD-895A-C3F8DC542766}">
      <dgm:prSet phldrT="[Text]" phldr="0"/>
      <dgm:spPr/>
      <dgm:t>
        <a:bodyPr/>
        <a:lstStyle/>
        <a:p>
          <a:pPr rtl="0"/>
          <a:r>
            <a:rPr lang="en-US"/>
            <a:t>Employed by CAS since 2017</a:t>
          </a:r>
        </a:p>
      </dgm:t>
    </dgm:pt>
    <dgm:pt modelId="{4D448086-E9D7-4D5C-9132-EBF6BB5AFB48}" type="parTrans" cxnId="{30497BFB-92AE-4F58-BE44-64724B1EC73B}">
      <dgm:prSet/>
      <dgm:spPr/>
      <dgm:t>
        <a:bodyPr/>
        <a:lstStyle/>
        <a:p>
          <a:endParaRPr lang="en-US"/>
        </a:p>
      </dgm:t>
    </dgm:pt>
    <dgm:pt modelId="{A19913C0-DA63-47AF-B881-21F3FD8F0AA3}" type="sibTrans" cxnId="{30497BFB-92AE-4F58-BE44-64724B1EC73B}">
      <dgm:prSet/>
      <dgm:spPr/>
      <dgm:t>
        <a:bodyPr/>
        <a:lstStyle/>
        <a:p>
          <a:endParaRPr lang="en-US"/>
        </a:p>
      </dgm:t>
    </dgm:pt>
    <dgm:pt modelId="{41B53E48-E44D-4A8E-9C24-A96D8573F9A2}">
      <dgm:prSet phldrT="[Text]" phldr="0"/>
      <dgm:spPr/>
      <dgm:t>
        <a:bodyPr/>
        <a:lstStyle/>
        <a:p>
          <a:pPr rtl="0"/>
          <a:r>
            <a:rPr lang="en-US"/>
            <a:t>Project Coordinator since 2017</a:t>
          </a:r>
        </a:p>
      </dgm:t>
    </dgm:pt>
    <dgm:pt modelId="{A400381B-A8E9-4C12-8CFC-6905A2D0D0D1}" type="parTrans" cxnId="{EBBB7C34-1C0E-47F1-A984-DCA5D297F6EE}">
      <dgm:prSet/>
      <dgm:spPr/>
      <dgm:t>
        <a:bodyPr/>
        <a:lstStyle/>
        <a:p>
          <a:endParaRPr lang="en-US"/>
        </a:p>
      </dgm:t>
    </dgm:pt>
    <dgm:pt modelId="{7EB01F37-3E7B-4EE6-8F3C-A754C19500CC}" type="sibTrans" cxnId="{EBBB7C34-1C0E-47F1-A984-DCA5D297F6EE}">
      <dgm:prSet/>
      <dgm:spPr/>
      <dgm:t>
        <a:bodyPr/>
        <a:lstStyle/>
        <a:p>
          <a:endParaRPr lang="en-US"/>
        </a:p>
      </dgm:t>
    </dgm:pt>
    <dgm:pt modelId="{45790C71-1989-41C0-BFE0-8037C89ABD40}">
      <dgm:prSet phldrT="[Text]" phldr="0"/>
      <dgm:spPr/>
      <dgm:t>
        <a:bodyPr/>
        <a:lstStyle/>
        <a:p>
          <a:pPr rtl="0"/>
          <a:r>
            <a:rPr lang="en-US"/>
            <a:t>Hiring Reasons:</a:t>
          </a:r>
        </a:p>
      </dgm:t>
    </dgm:pt>
    <dgm:pt modelId="{7058A855-5F77-413F-ADD8-5489E6978275}" type="parTrans" cxnId="{3E0C0671-8311-4734-A416-A413323C6E18}">
      <dgm:prSet/>
      <dgm:spPr/>
      <dgm:t>
        <a:bodyPr/>
        <a:lstStyle/>
        <a:p>
          <a:endParaRPr lang="en-US"/>
        </a:p>
      </dgm:t>
    </dgm:pt>
    <dgm:pt modelId="{71795DCD-899C-4CB8-8CE6-BCE497FA737D}" type="sibTrans" cxnId="{3E0C0671-8311-4734-A416-A413323C6E18}">
      <dgm:prSet/>
      <dgm:spPr/>
      <dgm:t>
        <a:bodyPr/>
        <a:lstStyle/>
        <a:p>
          <a:endParaRPr lang="en-US"/>
        </a:p>
      </dgm:t>
    </dgm:pt>
    <dgm:pt modelId="{C4377636-C33C-4CBC-8D88-33BC67AEA106}">
      <dgm:prSet phldr="0"/>
      <dgm:spPr/>
      <dgm:t>
        <a:bodyPr/>
        <a:lstStyle/>
        <a:p>
          <a:pPr algn="l">
            <a:lnSpc>
              <a:spcPct val="90000"/>
            </a:lnSpc>
          </a:pPr>
          <a:r>
            <a:rPr lang="en-US"/>
            <a:t>Good fit for company culture and environment</a:t>
          </a:r>
        </a:p>
      </dgm:t>
    </dgm:pt>
    <dgm:pt modelId="{970B6364-5133-4E38-AC04-61824F3129B3}" type="parTrans" cxnId="{AE90F15E-8837-46E7-8BDC-6AAD9DF0CD0A}">
      <dgm:prSet/>
      <dgm:spPr/>
    </dgm:pt>
    <dgm:pt modelId="{E04CD350-0607-4D3F-B1B2-88946548FC7B}" type="sibTrans" cxnId="{AE90F15E-8837-46E7-8BDC-6AAD9DF0CD0A}">
      <dgm:prSet/>
      <dgm:spPr/>
    </dgm:pt>
    <dgm:pt modelId="{BB8C9A35-45F2-4A3D-9C5C-B488366255A9}">
      <dgm:prSet phldr="0"/>
      <dgm:spPr/>
      <dgm:t>
        <a:bodyPr/>
        <a:lstStyle/>
        <a:p>
          <a:pPr algn="l" rtl="0">
            <a:lnSpc>
              <a:spcPct val="90000"/>
            </a:lnSpc>
          </a:pPr>
          <a:r>
            <a:rPr lang="en-US"/>
            <a:t>Industry knowledge and experience</a:t>
          </a:r>
        </a:p>
      </dgm:t>
    </dgm:pt>
    <dgm:pt modelId="{F50699B5-0D0E-4D14-BF5D-1EE34B68C0C7}" type="parTrans" cxnId="{5062328C-A063-441F-833E-53ED49A1136A}">
      <dgm:prSet/>
      <dgm:spPr/>
    </dgm:pt>
    <dgm:pt modelId="{EC007A06-AB5D-4B08-B5FA-CD4810436A8E}" type="sibTrans" cxnId="{5062328C-A063-441F-833E-53ED49A1136A}">
      <dgm:prSet/>
      <dgm:spPr/>
    </dgm:pt>
    <dgm:pt modelId="{382812D0-4082-4066-94F8-7228BDF92801}">
      <dgm:prSet phldr="0"/>
      <dgm:spPr/>
      <dgm:t>
        <a:bodyPr/>
        <a:lstStyle/>
        <a:p>
          <a:pPr algn="l">
            <a:lnSpc>
              <a:spcPct val="90000"/>
            </a:lnSpc>
          </a:pPr>
          <a:r>
            <a:rPr lang="en-US"/>
            <a:t>High attention to detail</a:t>
          </a:r>
        </a:p>
      </dgm:t>
    </dgm:pt>
    <dgm:pt modelId="{6ED46ED7-F728-4885-AC22-B717B893FACC}" type="parTrans" cxnId="{C2299932-A901-4132-9068-6883F3A2E380}">
      <dgm:prSet/>
      <dgm:spPr/>
    </dgm:pt>
    <dgm:pt modelId="{8F373C54-D071-461A-823C-D3586B405B3F}" type="sibTrans" cxnId="{C2299932-A901-4132-9068-6883F3A2E380}">
      <dgm:prSet/>
      <dgm:spPr/>
    </dgm:pt>
    <dgm:pt modelId="{17188A98-A9AC-41B5-8B00-871DB75ABB5C}">
      <dgm:prSet phldr="0"/>
      <dgm:spPr/>
      <dgm:t>
        <a:bodyPr/>
        <a:lstStyle/>
        <a:p>
          <a:pPr algn="l">
            <a:lnSpc>
              <a:spcPct val="90000"/>
            </a:lnSpc>
          </a:pPr>
          <a:r>
            <a:rPr lang="en-US"/>
            <a:t>Positive personality</a:t>
          </a:r>
        </a:p>
      </dgm:t>
    </dgm:pt>
    <dgm:pt modelId="{2A1ACABC-1471-42A7-9216-12E582764B93}" type="parTrans" cxnId="{53194FFE-4E42-4E80-90A1-2ADAD70D4FD6}">
      <dgm:prSet/>
      <dgm:spPr/>
    </dgm:pt>
    <dgm:pt modelId="{8276CBD7-C280-450F-B352-CD5F2A45DA28}" type="sibTrans" cxnId="{53194FFE-4E42-4E80-90A1-2ADAD70D4FD6}">
      <dgm:prSet/>
      <dgm:spPr/>
    </dgm:pt>
    <dgm:pt modelId="{CB627D0E-82DA-4218-AE1E-B29BBF7D5E80}">
      <dgm:prSet phldr="0"/>
      <dgm:spPr/>
      <dgm:t>
        <a:bodyPr/>
        <a:lstStyle/>
        <a:p>
          <a:pPr algn="l">
            <a:lnSpc>
              <a:spcPct val="90000"/>
            </a:lnSpc>
          </a:pPr>
          <a:r>
            <a:rPr lang="en-US"/>
            <a:t>Excellent communication skills</a:t>
          </a:r>
        </a:p>
      </dgm:t>
    </dgm:pt>
    <dgm:pt modelId="{74981514-A0FE-4646-86A0-F10519AB11BE}" type="parTrans" cxnId="{ACE2BF6B-95CB-4F69-B5DB-D8032CD844D8}">
      <dgm:prSet/>
      <dgm:spPr/>
    </dgm:pt>
    <dgm:pt modelId="{01229103-E0E9-481D-A18E-4F49D500A4B6}" type="sibTrans" cxnId="{ACE2BF6B-95CB-4F69-B5DB-D8032CD844D8}">
      <dgm:prSet/>
      <dgm:spPr/>
    </dgm:pt>
    <dgm:pt modelId="{4854D1DC-CF7A-4FC1-B52A-8D6EF1C77D7E}" type="pres">
      <dgm:prSet presAssocID="{A603A615-41D6-433C-9619-9505E4E2695A}" presName="linear" presStyleCnt="0">
        <dgm:presLayoutVars>
          <dgm:dir/>
          <dgm:animLvl val="lvl"/>
          <dgm:resizeHandles val="exact"/>
        </dgm:presLayoutVars>
      </dgm:prSet>
      <dgm:spPr/>
    </dgm:pt>
    <dgm:pt modelId="{37831A92-A0AB-4487-ACB5-2391932C2C09}" type="pres">
      <dgm:prSet presAssocID="{123AF3BC-80D3-44CD-895A-C3F8DC542766}" presName="parentLin" presStyleCnt="0"/>
      <dgm:spPr/>
    </dgm:pt>
    <dgm:pt modelId="{81975A80-13C8-4D83-9FE4-9F7AC87610C7}" type="pres">
      <dgm:prSet presAssocID="{123AF3BC-80D3-44CD-895A-C3F8DC542766}" presName="parentLeftMargin" presStyleLbl="node1" presStyleIdx="0" presStyleCnt="3"/>
      <dgm:spPr/>
    </dgm:pt>
    <dgm:pt modelId="{146858F0-BF27-4B99-A4E3-377DB7E6C6A2}" type="pres">
      <dgm:prSet presAssocID="{123AF3BC-80D3-44CD-895A-C3F8DC542766}" presName="parentText" presStyleLbl="node1" presStyleIdx="0" presStyleCnt="3">
        <dgm:presLayoutVars>
          <dgm:chMax val="0"/>
          <dgm:bulletEnabled val="1"/>
        </dgm:presLayoutVars>
      </dgm:prSet>
      <dgm:spPr/>
    </dgm:pt>
    <dgm:pt modelId="{B1BB506E-AFA7-4BCD-892E-5478ED46ADFA}" type="pres">
      <dgm:prSet presAssocID="{123AF3BC-80D3-44CD-895A-C3F8DC542766}" presName="negativeSpace" presStyleCnt="0"/>
      <dgm:spPr/>
    </dgm:pt>
    <dgm:pt modelId="{4A9D0870-C98B-4EDF-A0B1-6774D8033A74}" type="pres">
      <dgm:prSet presAssocID="{123AF3BC-80D3-44CD-895A-C3F8DC542766}" presName="childText" presStyleLbl="conFgAcc1" presStyleIdx="0" presStyleCnt="3">
        <dgm:presLayoutVars>
          <dgm:bulletEnabled val="1"/>
        </dgm:presLayoutVars>
      </dgm:prSet>
      <dgm:spPr/>
    </dgm:pt>
    <dgm:pt modelId="{783932B9-42BE-4881-A845-2E13D01929DD}" type="pres">
      <dgm:prSet presAssocID="{A19913C0-DA63-47AF-B881-21F3FD8F0AA3}" presName="spaceBetweenRectangles" presStyleCnt="0"/>
      <dgm:spPr/>
    </dgm:pt>
    <dgm:pt modelId="{4164B788-0BB7-4582-891E-A63356E71777}" type="pres">
      <dgm:prSet presAssocID="{41B53E48-E44D-4A8E-9C24-A96D8573F9A2}" presName="parentLin" presStyleCnt="0"/>
      <dgm:spPr/>
    </dgm:pt>
    <dgm:pt modelId="{FB1E09CD-3D3F-472F-8047-251A4B1E195D}" type="pres">
      <dgm:prSet presAssocID="{41B53E48-E44D-4A8E-9C24-A96D8573F9A2}" presName="parentLeftMargin" presStyleLbl="node1" presStyleIdx="0" presStyleCnt="3"/>
      <dgm:spPr/>
    </dgm:pt>
    <dgm:pt modelId="{44C72BDB-F52C-4E6F-8DBE-2061D24558F3}" type="pres">
      <dgm:prSet presAssocID="{41B53E48-E44D-4A8E-9C24-A96D8573F9A2}" presName="parentText" presStyleLbl="node1" presStyleIdx="1" presStyleCnt="3">
        <dgm:presLayoutVars>
          <dgm:chMax val="0"/>
          <dgm:bulletEnabled val="1"/>
        </dgm:presLayoutVars>
      </dgm:prSet>
      <dgm:spPr/>
    </dgm:pt>
    <dgm:pt modelId="{38B578B3-9218-49BB-AB1D-95BC6158AF54}" type="pres">
      <dgm:prSet presAssocID="{41B53E48-E44D-4A8E-9C24-A96D8573F9A2}" presName="negativeSpace" presStyleCnt="0"/>
      <dgm:spPr/>
    </dgm:pt>
    <dgm:pt modelId="{1E3C66A7-4895-4232-A03A-CF7E612B7C4D}" type="pres">
      <dgm:prSet presAssocID="{41B53E48-E44D-4A8E-9C24-A96D8573F9A2}" presName="childText" presStyleLbl="conFgAcc1" presStyleIdx="1" presStyleCnt="3">
        <dgm:presLayoutVars>
          <dgm:bulletEnabled val="1"/>
        </dgm:presLayoutVars>
      </dgm:prSet>
      <dgm:spPr/>
    </dgm:pt>
    <dgm:pt modelId="{105A8FB8-FE58-464E-829F-6393A59B0FBB}" type="pres">
      <dgm:prSet presAssocID="{7EB01F37-3E7B-4EE6-8F3C-A754C19500CC}" presName="spaceBetweenRectangles" presStyleCnt="0"/>
      <dgm:spPr/>
    </dgm:pt>
    <dgm:pt modelId="{DA07BC2F-ABA0-4DD8-A49D-5237A7A4499D}" type="pres">
      <dgm:prSet presAssocID="{45790C71-1989-41C0-BFE0-8037C89ABD40}" presName="parentLin" presStyleCnt="0"/>
      <dgm:spPr/>
    </dgm:pt>
    <dgm:pt modelId="{D789B896-FC31-4E57-944C-14E8F29CFC77}" type="pres">
      <dgm:prSet presAssocID="{45790C71-1989-41C0-BFE0-8037C89ABD40}" presName="parentLeftMargin" presStyleLbl="node1" presStyleIdx="1" presStyleCnt="3"/>
      <dgm:spPr/>
    </dgm:pt>
    <dgm:pt modelId="{28354EEE-FA27-4A11-9B5C-8A5003F7799A}" type="pres">
      <dgm:prSet presAssocID="{45790C71-1989-41C0-BFE0-8037C89ABD40}" presName="parentText" presStyleLbl="node1" presStyleIdx="2" presStyleCnt="3">
        <dgm:presLayoutVars>
          <dgm:chMax val="0"/>
          <dgm:bulletEnabled val="1"/>
        </dgm:presLayoutVars>
      </dgm:prSet>
      <dgm:spPr/>
    </dgm:pt>
    <dgm:pt modelId="{8D6F9539-841A-4471-8942-7CB85A983E96}" type="pres">
      <dgm:prSet presAssocID="{45790C71-1989-41C0-BFE0-8037C89ABD40}" presName="negativeSpace" presStyleCnt="0"/>
      <dgm:spPr/>
    </dgm:pt>
    <dgm:pt modelId="{BEE889F2-48C5-417D-876C-E353074461A5}" type="pres">
      <dgm:prSet presAssocID="{45790C71-1989-41C0-BFE0-8037C89ABD40}" presName="childText" presStyleLbl="conFgAcc1" presStyleIdx="2" presStyleCnt="3">
        <dgm:presLayoutVars>
          <dgm:bulletEnabled val="1"/>
        </dgm:presLayoutVars>
      </dgm:prSet>
      <dgm:spPr/>
    </dgm:pt>
  </dgm:ptLst>
  <dgm:cxnLst>
    <dgm:cxn modelId="{C7C7442B-8BC4-46BF-B987-DFFE20D014F5}" type="presOf" srcId="{123AF3BC-80D3-44CD-895A-C3F8DC542766}" destId="{146858F0-BF27-4B99-A4E3-377DB7E6C6A2}" srcOrd="1" destOrd="0" presId="urn:microsoft.com/office/officeart/2005/8/layout/list1"/>
    <dgm:cxn modelId="{C2299932-A901-4132-9068-6883F3A2E380}" srcId="{45790C71-1989-41C0-BFE0-8037C89ABD40}" destId="{382812D0-4082-4066-94F8-7228BDF92801}" srcOrd="1" destOrd="0" parTransId="{6ED46ED7-F728-4885-AC22-B717B893FACC}" sibTransId="{8F373C54-D071-461A-823C-D3586B405B3F}"/>
    <dgm:cxn modelId="{EBBB7C34-1C0E-47F1-A984-DCA5D297F6EE}" srcId="{A603A615-41D6-433C-9619-9505E4E2695A}" destId="{41B53E48-E44D-4A8E-9C24-A96D8573F9A2}" srcOrd="1" destOrd="0" parTransId="{A400381B-A8E9-4C12-8CFC-6905A2D0D0D1}" sibTransId="{7EB01F37-3E7B-4EE6-8F3C-A754C19500CC}"/>
    <dgm:cxn modelId="{2640AD39-1F3C-4AFC-9FD5-231EDB00420B}" type="presOf" srcId="{A603A615-41D6-433C-9619-9505E4E2695A}" destId="{4854D1DC-CF7A-4FC1-B52A-8D6EF1C77D7E}" srcOrd="0" destOrd="0" presId="urn:microsoft.com/office/officeart/2005/8/layout/list1"/>
    <dgm:cxn modelId="{77F6B439-AC7B-4538-9691-1741CAA3450E}" type="presOf" srcId="{41B53E48-E44D-4A8E-9C24-A96D8573F9A2}" destId="{FB1E09CD-3D3F-472F-8047-251A4B1E195D}" srcOrd="0" destOrd="0" presId="urn:microsoft.com/office/officeart/2005/8/layout/list1"/>
    <dgm:cxn modelId="{BC4BB839-43EB-4FC9-9720-E95F7C7C4C8E}" type="presOf" srcId="{17188A98-A9AC-41B5-8B00-871DB75ABB5C}" destId="{BEE889F2-48C5-417D-876C-E353074461A5}" srcOrd="0" destOrd="2" presId="urn:microsoft.com/office/officeart/2005/8/layout/list1"/>
    <dgm:cxn modelId="{AE90F15E-8837-46E7-8BDC-6AAD9DF0CD0A}" srcId="{45790C71-1989-41C0-BFE0-8037C89ABD40}" destId="{C4377636-C33C-4CBC-8D88-33BC67AEA106}" srcOrd="4" destOrd="0" parTransId="{970B6364-5133-4E38-AC04-61824F3129B3}" sibTransId="{E04CD350-0607-4D3F-B1B2-88946548FC7B}"/>
    <dgm:cxn modelId="{ACE2BF6B-95CB-4F69-B5DB-D8032CD844D8}" srcId="{45790C71-1989-41C0-BFE0-8037C89ABD40}" destId="{CB627D0E-82DA-4218-AE1E-B29BBF7D5E80}" srcOrd="3" destOrd="0" parTransId="{74981514-A0FE-4646-86A0-F10519AB11BE}" sibTransId="{01229103-E0E9-481D-A18E-4F49D500A4B6}"/>
    <dgm:cxn modelId="{3E0C0671-8311-4734-A416-A413323C6E18}" srcId="{A603A615-41D6-433C-9619-9505E4E2695A}" destId="{45790C71-1989-41C0-BFE0-8037C89ABD40}" srcOrd="2" destOrd="0" parTransId="{7058A855-5F77-413F-ADD8-5489E6978275}" sibTransId="{71795DCD-899C-4CB8-8CE6-BCE497FA737D}"/>
    <dgm:cxn modelId="{5062328C-A063-441F-833E-53ED49A1136A}" srcId="{45790C71-1989-41C0-BFE0-8037C89ABD40}" destId="{BB8C9A35-45F2-4A3D-9C5C-B488366255A9}" srcOrd="0" destOrd="0" parTransId="{F50699B5-0D0E-4D14-BF5D-1EE34B68C0C7}" sibTransId="{EC007A06-AB5D-4B08-B5FA-CD4810436A8E}"/>
    <dgm:cxn modelId="{0E5D659C-1505-4F51-8ABD-3272735DA423}" type="presOf" srcId="{45790C71-1989-41C0-BFE0-8037C89ABD40}" destId="{D789B896-FC31-4E57-944C-14E8F29CFC77}" srcOrd="0" destOrd="0" presId="urn:microsoft.com/office/officeart/2005/8/layout/list1"/>
    <dgm:cxn modelId="{3ACC85B3-8533-4798-A473-191CD3A6C90C}" type="presOf" srcId="{BB8C9A35-45F2-4A3D-9C5C-B488366255A9}" destId="{BEE889F2-48C5-417D-876C-E353074461A5}" srcOrd="0" destOrd="0" presId="urn:microsoft.com/office/officeart/2005/8/layout/list1"/>
    <dgm:cxn modelId="{753424C1-A8BD-46ED-8DE5-02B937629B05}" type="presOf" srcId="{382812D0-4082-4066-94F8-7228BDF92801}" destId="{BEE889F2-48C5-417D-876C-E353074461A5}" srcOrd="0" destOrd="1" presId="urn:microsoft.com/office/officeart/2005/8/layout/list1"/>
    <dgm:cxn modelId="{B1D6BDDC-62CD-4763-8450-1EAB4CE53614}" type="presOf" srcId="{C4377636-C33C-4CBC-8D88-33BC67AEA106}" destId="{BEE889F2-48C5-417D-876C-E353074461A5}" srcOrd="0" destOrd="4" presId="urn:microsoft.com/office/officeart/2005/8/layout/list1"/>
    <dgm:cxn modelId="{66D3FFEB-C6CF-4568-BE23-A6B6961F4F69}" type="presOf" srcId="{41B53E48-E44D-4A8E-9C24-A96D8573F9A2}" destId="{44C72BDB-F52C-4E6F-8DBE-2061D24558F3}" srcOrd="1" destOrd="0" presId="urn:microsoft.com/office/officeart/2005/8/layout/list1"/>
    <dgm:cxn modelId="{85767DEE-2112-454A-B077-CB0E2AE4583E}" type="presOf" srcId="{123AF3BC-80D3-44CD-895A-C3F8DC542766}" destId="{81975A80-13C8-4D83-9FE4-9F7AC87610C7}" srcOrd="0" destOrd="0" presId="urn:microsoft.com/office/officeart/2005/8/layout/list1"/>
    <dgm:cxn modelId="{3F368FF2-2F54-4D13-9C4F-FFCDCF8C9B75}" type="presOf" srcId="{CB627D0E-82DA-4218-AE1E-B29BBF7D5E80}" destId="{BEE889F2-48C5-417D-876C-E353074461A5}" srcOrd="0" destOrd="3" presId="urn:microsoft.com/office/officeart/2005/8/layout/list1"/>
    <dgm:cxn modelId="{D74EAAF5-CFB6-4379-B564-CD771D768DD1}" type="presOf" srcId="{45790C71-1989-41C0-BFE0-8037C89ABD40}" destId="{28354EEE-FA27-4A11-9B5C-8A5003F7799A}" srcOrd="1" destOrd="0" presId="urn:microsoft.com/office/officeart/2005/8/layout/list1"/>
    <dgm:cxn modelId="{30497BFB-92AE-4F58-BE44-64724B1EC73B}" srcId="{A603A615-41D6-433C-9619-9505E4E2695A}" destId="{123AF3BC-80D3-44CD-895A-C3F8DC542766}" srcOrd="0" destOrd="0" parTransId="{4D448086-E9D7-4D5C-9132-EBF6BB5AFB48}" sibTransId="{A19913C0-DA63-47AF-B881-21F3FD8F0AA3}"/>
    <dgm:cxn modelId="{53194FFE-4E42-4E80-90A1-2ADAD70D4FD6}" srcId="{45790C71-1989-41C0-BFE0-8037C89ABD40}" destId="{17188A98-A9AC-41B5-8B00-871DB75ABB5C}" srcOrd="2" destOrd="0" parTransId="{2A1ACABC-1471-42A7-9216-12E582764B93}" sibTransId="{8276CBD7-C280-450F-B352-CD5F2A45DA28}"/>
    <dgm:cxn modelId="{223236CE-7376-41B7-8E60-19A7EF830F74}" type="presParOf" srcId="{4854D1DC-CF7A-4FC1-B52A-8D6EF1C77D7E}" destId="{37831A92-A0AB-4487-ACB5-2391932C2C09}" srcOrd="0" destOrd="0" presId="urn:microsoft.com/office/officeart/2005/8/layout/list1"/>
    <dgm:cxn modelId="{452D1541-9379-40E5-BEEC-812CB27CCFC6}" type="presParOf" srcId="{37831A92-A0AB-4487-ACB5-2391932C2C09}" destId="{81975A80-13C8-4D83-9FE4-9F7AC87610C7}" srcOrd="0" destOrd="0" presId="urn:microsoft.com/office/officeart/2005/8/layout/list1"/>
    <dgm:cxn modelId="{48E53DD7-C873-4448-AE05-A83FE6D7E485}" type="presParOf" srcId="{37831A92-A0AB-4487-ACB5-2391932C2C09}" destId="{146858F0-BF27-4B99-A4E3-377DB7E6C6A2}" srcOrd="1" destOrd="0" presId="urn:microsoft.com/office/officeart/2005/8/layout/list1"/>
    <dgm:cxn modelId="{F6457109-B5A6-48C0-8924-50FEE5BC3172}" type="presParOf" srcId="{4854D1DC-CF7A-4FC1-B52A-8D6EF1C77D7E}" destId="{B1BB506E-AFA7-4BCD-892E-5478ED46ADFA}" srcOrd="1" destOrd="0" presId="urn:microsoft.com/office/officeart/2005/8/layout/list1"/>
    <dgm:cxn modelId="{4A268DF3-E345-4DEA-B833-59D68635A2A6}" type="presParOf" srcId="{4854D1DC-CF7A-4FC1-B52A-8D6EF1C77D7E}" destId="{4A9D0870-C98B-4EDF-A0B1-6774D8033A74}" srcOrd="2" destOrd="0" presId="urn:microsoft.com/office/officeart/2005/8/layout/list1"/>
    <dgm:cxn modelId="{86EC8F11-6B2B-46E4-86F5-61E351E6A9EC}" type="presParOf" srcId="{4854D1DC-CF7A-4FC1-B52A-8D6EF1C77D7E}" destId="{783932B9-42BE-4881-A845-2E13D01929DD}" srcOrd="3" destOrd="0" presId="urn:microsoft.com/office/officeart/2005/8/layout/list1"/>
    <dgm:cxn modelId="{98485EEF-1187-4234-8A78-53D068948539}" type="presParOf" srcId="{4854D1DC-CF7A-4FC1-B52A-8D6EF1C77D7E}" destId="{4164B788-0BB7-4582-891E-A63356E71777}" srcOrd="4" destOrd="0" presId="urn:microsoft.com/office/officeart/2005/8/layout/list1"/>
    <dgm:cxn modelId="{01620046-1F61-4395-B823-2E02B359BD0E}" type="presParOf" srcId="{4164B788-0BB7-4582-891E-A63356E71777}" destId="{FB1E09CD-3D3F-472F-8047-251A4B1E195D}" srcOrd="0" destOrd="0" presId="urn:microsoft.com/office/officeart/2005/8/layout/list1"/>
    <dgm:cxn modelId="{E1DF3C52-3DDA-491E-9366-9DF657A550E4}" type="presParOf" srcId="{4164B788-0BB7-4582-891E-A63356E71777}" destId="{44C72BDB-F52C-4E6F-8DBE-2061D24558F3}" srcOrd="1" destOrd="0" presId="urn:microsoft.com/office/officeart/2005/8/layout/list1"/>
    <dgm:cxn modelId="{E5A0CF7F-9378-4362-9D3D-CE4A9DD8AE0B}" type="presParOf" srcId="{4854D1DC-CF7A-4FC1-B52A-8D6EF1C77D7E}" destId="{38B578B3-9218-49BB-AB1D-95BC6158AF54}" srcOrd="5" destOrd="0" presId="urn:microsoft.com/office/officeart/2005/8/layout/list1"/>
    <dgm:cxn modelId="{5D169588-C334-41AF-858E-79B116C2A30A}" type="presParOf" srcId="{4854D1DC-CF7A-4FC1-B52A-8D6EF1C77D7E}" destId="{1E3C66A7-4895-4232-A03A-CF7E612B7C4D}" srcOrd="6" destOrd="0" presId="urn:microsoft.com/office/officeart/2005/8/layout/list1"/>
    <dgm:cxn modelId="{C1B2E3B1-BE1B-4A7C-8068-B0388B734287}" type="presParOf" srcId="{4854D1DC-CF7A-4FC1-B52A-8D6EF1C77D7E}" destId="{105A8FB8-FE58-464E-829F-6393A59B0FBB}" srcOrd="7" destOrd="0" presId="urn:microsoft.com/office/officeart/2005/8/layout/list1"/>
    <dgm:cxn modelId="{F2CC7563-1881-44A6-8811-0B9873F4AB2B}" type="presParOf" srcId="{4854D1DC-CF7A-4FC1-B52A-8D6EF1C77D7E}" destId="{DA07BC2F-ABA0-4DD8-A49D-5237A7A4499D}" srcOrd="8" destOrd="0" presId="urn:microsoft.com/office/officeart/2005/8/layout/list1"/>
    <dgm:cxn modelId="{663C045D-3E58-4AB5-A13B-8868955731AA}" type="presParOf" srcId="{DA07BC2F-ABA0-4DD8-A49D-5237A7A4499D}" destId="{D789B896-FC31-4E57-944C-14E8F29CFC77}" srcOrd="0" destOrd="0" presId="urn:microsoft.com/office/officeart/2005/8/layout/list1"/>
    <dgm:cxn modelId="{FE8B0A86-6EE5-4221-B59E-31D2A7422BDD}" type="presParOf" srcId="{DA07BC2F-ABA0-4DD8-A49D-5237A7A4499D}" destId="{28354EEE-FA27-4A11-9B5C-8A5003F7799A}" srcOrd="1" destOrd="0" presId="urn:microsoft.com/office/officeart/2005/8/layout/list1"/>
    <dgm:cxn modelId="{328DED6D-9381-408E-A1C2-EF97AC23FBA1}" type="presParOf" srcId="{4854D1DC-CF7A-4FC1-B52A-8D6EF1C77D7E}" destId="{8D6F9539-841A-4471-8942-7CB85A983E96}" srcOrd="9" destOrd="0" presId="urn:microsoft.com/office/officeart/2005/8/layout/list1"/>
    <dgm:cxn modelId="{67AA7B59-DA78-4D65-8BEF-1E9EB9F0479F}" type="presParOf" srcId="{4854D1DC-CF7A-4FC1-B52A-8D6EF1C77D7E}" destId="{BEE889F2-48C5-417D-876C-E353074461A5}"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267EC0-0B11-4E93-866E-01DB28C34733}"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CA"/>
        </a:p>
      </dgm:t>
    </dgm:pt>
    <dgm:pt modelId="{726956EB-6C83-4C79-8693-7CE4FBDF8B94}">
      <dgm:prSet custT="1"/>
      <dgm:spPr>
        <a:solidFill>
          <a:schemeClr val="accent2"/>
        </a:solidFill>
      </dgm:spPr>
      <dgm:t>
        <a:bodyPr/>
        <a:lstStyle/>
        <a:p>
          <a:r>
            <a:rPr lang="en-US" sz="1200"/>
            <a:t>Adaptability/Flexibility</a:t>
          </a:r>
          <a:endParaRPr lang="en-CA" sz="1200"/>
        </a:p>
      </dgm:t>
    </dgm:pt>
    <dgm:pt modelId="{D74768A3-3DB9-4890-A5A8-19E5E9AFC440}" type="parTrans" cxnId="{9E1CDB52-7868-4E3B-A57C-22DBAB64FC12}">
      <dgm:prSet/>
      <dgm:spPr/>
      <dgm:t>
        <a:bodyPr/>
        <a:lstStyle/>
        <a:p>
          <a:endParaRPr lang="en-CA"/>
        </a:p>
      </dgm:t>
    </dgm:pt>
    <dgm:pt modelId="{0098DDA4-8DAA-474D-A6EA-0F6FB96E7EEE}" type="sibTrans" cxnId="{9E1CDB52-7868-4E3B-A57C-22DBAB64FC12}">
      <dgm:prSet/>
      <dgm:spPr/>
      <dgm:t>
        <a:bodyPr/>
        <a:lstStyle/>
        <a:p>
          <a:endParaRPr lang="en-CA"/>
        </a:p>
      </dgm:t>
    </dgm:pt>
    <dgm:pt modelId="{B7268C38-B025-4F3A-958D-E48C745D9864}">
      <dgm:prSet custT="1"/>
      <dgm:spPr>
        <a:solidFill>
          <a:schemeClr val="accent2"/>
        </a:solidFill>
      </dgm:spPr>
      <dgm:t>
        <a:bodyPr/>
        <a:lstStyle/>
        <a:p>
          <a:r>
            <a:rPr lang="en-US" sz="1200" i="1"/>
            <a:t>Displaying the capability to adapt to new, different or changing requirements.</a:t>
          </a:r>
          <a:r>
            <a:rPr lang="en-US" sz="1200"/>
            <a:t> </a:t>
          </a:r>
          <a:endParaRPr lang="en-CA" sz="1200"/>
        </a:p>
      </dgm:t>
    </dgm:pt>
    <dgm:pt modelId="{D24727FC-D6E1-4173-8E1E-F68D3549E08A}" type="parTrans" cxnId="{E95FD212-84C5-481D-BEB0-1D15C17256BC}">
      <dgm:prSet/>
      <dgm:spPr/>
      <dgm:t>
        <a:bodyPr/>
        <a:lstStyle/>
        <a:p>
          <a:endParaRPr lang="en-CA"/>
        </a:p>
      </dgm:t>
    </dgm:pt>
    <dgm:pt modelId="{E0183D5A-DF16-4A60-9339-167F2B184BFF}" type="sibTrans" cxnId="{E95FD212-84C5-481D-BEB0-1D15C17256BC}">
      <dgm:prSet/>
      <dgm:spPr/>
      <dgm:t>
        <a:bodyPr/>
        <a:lstStyle/>
        <a:p>
          <a:endParaRPr lang="en-CA"/>
        </a:p>
      </dgm:t>
    </dgm:pt>
    <dgm:pt modelId="{2760FFE1-E584-4D3D-8710-556D86EE2642}">
      <dgm:prSet/>
      <dgm:spPr/>
      <dgm:t>
        <a:bodyPr/>
        <a:lstStyle/>
        <a:p>
          <a:r>
            <a:rPr lang="en-US"/>
            <a:t>Accessibility </a:t>
          </a:r>
          <a:endParaRPr lang="en-CA"/>
        </a:p>
      </dgm:t>
    </dgm:pt>
    <dgm:pt modelId="{24E49F81-BCD0-41A3-A8F6-138B729A60F2}" type="parTrans" cxnId="{19CAC354-A034-4B47-AFEE-7C6BBD3BBA39}">
      <dgm:prSet/>
      <dgm:spPr/>
      <dgm:t>
        <a:bodyPr/>
        <a:lstStyle/>
        <a:p>
          <a:endParaRPr lang="en-CA"/>
        </a:p>
      </dgm:t>
    </dgm:pt>
    <dgm:pt modelId="{659F0223-DEBE-4F66-8862-97411B8BE86D}" type="sibTrans" cxnId="{19CAC354-A034-4B47-AFEE-7C6BBD3BBA39}">
      <dgm:prSet/>
      <dgm:spPr/>
      <dgm:t>
        <a:bodyPr/>
        <a:lstStyle/>
        <a:p>
          <a:endParaRPr lang="en-CA"/>
        </a:p>
      </dgm:t>
    </dgm:pt>
    <dgm:pt modelId="{577070E8-C7B9-43FF-B9D5-558F889C6B4B}">
      <dgm:prSet/>
      <dgm:spPr>
        <a:solidFill>
          <a:srgbClr val="AFC735"/>
        </a:solidFill>
      </dgm:spPr>
      <dgm:t>
        <a:bodyPr/>
        <a:lstStyle/>
        <a:p>
          <a:r>
            <a:rPr lang="en-US"/>
            <a:t>Responsive </a:t>
          </a:r>
          <a:endParaRPr lang="en-CA"/>
        </a:p>
      </dgm:t>
    </dgm:pt>
    <dgm:pt modelId="{70DD90C3-5377-49A0-AC00-7AD495319FA1}" type="parTrans" cxnId="{55FE743F-9966-4464-8574-D3D4983F2BCC}">
      <dgm:prSet/>
      <dgm:spPr/>
      <dgm:t>
        <a:bodyPr/>
        <a:lstStyle/>
        <a:p>
          <a:endParaRPr lang="en-CA"/>
        </a:p>
      </dgm:t>
    </dgm:pt>
    <dgm:pt modelId="{A49A46FB-A35A-40C3-8BB0-B503D3892FC9}" type="sibTrans" cxnId="{55FE743F-9966-4464-8574-D3D4983F2BCC}">
      <dgm:prSet/>
      <dgm:spPr/>
      <dgm:t>
        <a:bodyPr/>
        <a:lstStyle/>
        <a:p>
          <a:endParaRPr lang="en-CA"/>
        </a:p>
      </dgm:t>
    </dgm:pt>
    <dgm:pt modelId="{A78FB922-79A9-4DEA-B711-8BE74D314A20}">
      <dgm:prSet/>
      <dgm:spPr>
        <a:solidFill>
          <a:srgbClr val="3E8B85"/>
        </a:solidFill>
      </dgm:spPr>
      <dgm:t>
        <a:bodyPr/>
        <a:lstStyle/>
        <a:p>
          <a:r>
            <a:rPr lang="en-US"/>
            <a:t>Inspired </a:t>
          </a:r>
          <a:endParaRPr lang="en-CA"/>
        </a:p>
      </dgm:t>
    </dgm:pt>
    <dgm:pt modelId="{25BF25A4-1DDF-48F6-8C70-97894B220AA9}" type="parTrans" cxnId="{11E2D812-BFA2-4D5A-98EA-55A04279E86D}">
      <dgm:prSet/>
      <dgm:spPr/>
      <dgm:t>
        <a:bodyPr/>
        <a:lstStyle/>
        <a:p>
          <a:endParaRPr lang="en-CA"/>
        </a:p>
      </dgm:t>
    </dgm:pt>
    <dgm:pt modelId="{E134398A-70D4-4942-87E6-7BD46A043EE4}" type="sibTrans" cxnId="{11E2D812-BFA2-4D5A-98EA-55A04279E86D}">
      <dgm:prSet/>
      <dgm:spPr/>
      <dgm:t>
        <a:bodyPr/>
        <a:lstStyle/>
        <a:p>
          <a:endParaRPr lang="en-CA"/>
        </a:p>
      </dgm:t>
    </dgm:pt>
    <dgm:pt modelId="{7EB70A86-9571-427E-8021-6DCE7C801D8E}">
      <dgm:prSet/>
      <dgm:spPr>
        <a:solidFill>
          <a:srgbClr val="3E8B85"/>
        </a:solidFill>
      </dgm:spPr>
      <dgm:t>
        <a:bodyPr/>
        <a:lstStyle/>
        <a:p>
          <a:r>
            <a:rPr lang="en-US" i="1"/>
            <a:t>Motivated to act on creative and mental connections and impulses</a:t>
          </a:r>
          <a:endParaRPr lang="en-CA"/>
        </a:p>
      </dgm:t>
    </dgm:pt>
    <dgm:pt modelId="{F14805CD-CB53-45E1-A78D-386F9F1C4283}" type="parTrans" cxnId="{3996A678-299B-4D64-93B8-B9A45D7CE12B}">
      <dgm:prSet/>
      <dgm:spPr/>
      <dgm:t>
        <a:bodyPr/>
        <a:lstStyle/>
        <a:p>
          <a:endParaRPr lang="en-CA"/>
        </a:p>
      </dgm:t>
    </dgm:pt>
    <dgm:pt modelId="{75D12639-5B29-4AF4-90E1-F99651B47DC0}" type="sibTrans" cxnId="{3996A678-299B-4D64-93B8-B9A45D7CE12B}">
      <dgm:prSet/>
      <dgm:spPr/>
      <dgm:t>
        <a:bodyPr/>
        <a:lstStyle/>
        <a:p>
          <a:endParaRPr lang="en-CA"/>
        </a:p>
      </dgm:t>
    </dgm:pt>
    <dgm:pt modelId="{C946B529-6D08-41D9-B3D3-C57A970D4E94}">
      <dgm:prSet/>
      <dgm:spPr>
        <a:solidFill>
          <a:srgbClr val="AFC735"/>
        </a:solidFill>
      </dgm:spPr>
      <dgm:t>
        <a:bodyPr/>
        <a:lstStyle/>
        <a:p>
          <a:r>
            <a:rPr lang="en-US" i="1"/>
            <a:t>Readily and sympathetically acting on appeals, efforts and influences</a:t>
          </a:r>
          <a:endParaRPr lang="en-CA"/>
        </a:p>
      </dgm:t>
    </dgm:pt>
    <dgm:pt modelId="{12BDBB31-BFE5-4635-8B02-A4BE3359BE60}" type="sibTrans" cxnId="{461B593C-68FB-4843-AB8C-5FBCF4E0F9E3}">
      <dgm:prSet/>
      <dgm:spPr/>
      <dgm:t>
        <a:bodyPr/>
        <a:lstStyle/>
        <a:p>
          <a:endParaRPr lang="en-CA"/>
        </a:p>
      </dgm:t>
    </dgm:pt>
    <dgm:pt modelId="{FC615F13-A23E-426D-8637-973E17569E28}" type="parTrans" cxnId="{461B593C-68FB-4843-AB8C-5FBCF4E0F9E3}">
      <dgm:prSet/>
      <dgm:spPr/>
      <dgm:t>
        <a:bodyPr/>
        <a:lstStyle/>
        <a:p>
          <a:endParaRPr lang="en-CA"/>
        </a:p>
      </dgm:t>
    </dgm:pt>
    <dgm:pt modelId="{7AC6FE3E-E4CB-4BE9-8E4D-37C5E94E8C5F}">
      <dgm:prSet/>
      <dgm:spPr/>
      <dgm:t>
        <a:bodyPr/>
        <a:lstStyle/>
        <a:p>
          <a:r>
            <a:rPr lang="en-US" i="1"/>
            <a:t>Being approachable, available and easy to talk to by</a:t>
          </a:r>
          <a:r>
            <a:rPr lang="en-US"/>
            <a:t> </a:t>
          </a:r>
          <a:r>
            <a:rPr lang="en-US" i="1"/>
            <a:t>acting fairly and taking responsibility for one’s actions.</a:t>
          </a:r>
          <a:r>
            <a:rPr lang="en-US"/>
            <a:t> </a:t>
          </a:r>
          <a:endParaRPr lang="en-CA"/>
        </a:p>
      </dgm:t>
    </dgm:pt>
    <dgm:pt modelId="{AFCD2412-322D-480A-B96D-BFD1FDC2C082}" type="sibTrans" cxnId="{11E5792C-10B9-4080-A8B2-9A3668AFD422}">
      <dgm:prSet/>
      <dgm:spPr/>
      <dgm:t>
        <a:bodyPr/>
        <a:lstStyle/>
        <a:p>
          <a:endParaRPr lang="en-CA"/>
        </a:p>
      </dgm:t>
    </dgm:pt>
    <dgm:pt modelId="{F77AE4AF-658B-4D56-9843-D424EC887924}" type="parTrans" cxnId="{11E5792C-10B9-4080-A8B2-9A3668AFD422}">
      <dgm:prSet/>
      <dgm:spPr/>
      <dgm:t>
        <a:bodyPr/>
        <a:lstStyle/>
        <a:p>
          <a:endParaRPr lang="en-CA"/>
        </a:p>
      </dgm:t>
    </dgm:pt>
    <dgm:pt modelId="{BFC901E4-FABB-46B8-A9D9-514C67E33255}" type="pres">
      <dgm:prSet presAssocID="{D7267EC0-0B11-4E93-866E-01DB28C34733}" presName="matrix" presStyleCnt="0">
        <dgm:presLayoutVars>
          <dgm:chMax val="1"/>
          <dgm:dir/>
          <dgm:resizeHandles val="exact"/>
        </dgm:presLayoutVars>
      </dgm:prSet>
      <dgm:spPr/>
    </dgm:pt>
    <dgm:pt modelId="{B9CEF2A7-2C43-44DE-B4ED-CF4EDB4AE862}" type="pres">
      <dgm:prSet presAssocID="{D7267EC0-0B11-4E93-866E-01DB28C34733}" presName="axisShape" presStyleLbl="bgShp" presStyleIdx="0" presStyleCnt="1"/>
      <dgm:spPr/>
    </dgm:pt>
    <dgm:pt modelId="{77C9D0DA-192D-4153-A634-B00AFEF8BE9D}" type="pres">
      <dgm:prSet presAssocID="{D7267EC0-0B11-4E93-866E-01DB28C34733}" presName="rect1" presStyleLbl="node1" presStyleIdx="0" presStyleCnt="4">
        <dgm:presLayoutVars>
          <dgm:chMax val="0"/>
          <dgm:chPref val="0"/>
          <dgm:bulletEnabled val="1"/>
        </dgm:presLayoutVars>
      </dgm:prSet>
      <dgm:spPr/>
    </dgm:pt>
    <dgm:pt modelId="{1A226C0E-D119-40FE-ACEB-555A5C626D49}" type="pres">
      <dgm:prSet presAssocID="{D7267EC0-0B11-4E93-866E-01DB28C34733}" presName="rect2" presStyleLbl="node1" presStyleIdx="1" presStyleCnt="4">
        <dgm:presLayoutVars>
          <dgm:chMax val="0"/>
          <dgm:chPref val="0"/>
          <dgm:bulletEnabled val="1"/>
        </dgm:presLayoutVars>
      </dgm:prSet>
      <dgm:spPr/>
    </dgm:pt>
    <dgm:pt modelId="{B645BDD4-9EC2-4A59-95BF-256C69CB23A7}" type="pres">
      <dgm:prSet presAssocID="{D7267EC0-0B11-4E93-866E-01DB28C34733}" presName="rect3" presStyleLbl="node1" presStyleIdx="2" presStyleCnt="4">
        <dgm:presLayoutVars>
          <dgm:chMax val="0"/>
          <dgm:chPref val="0"/>
          <dgm:bulletEnabled val="1"/>
        </dgm:presLayoutVars>
      </dgm:prSet>
      <dgm:spPr/>
    </dgm:pt>
    <dgm:pt modelId="{45A6D521-4A31-435B-8284-BA0C3E438CA8}" type="pres">
      <dgm:prSet presAssocID="{D7267EC0-0B11-4E93-866E-01DB28C34733}" presName="rect4" presStyleLbl="node1" presStyleIdx="3" presStyleCnt="4">
        <dgm:presLayoutVars>
          <dgm:chMax val="0"/>
          <dgm:chPref val="0"/>
          <dgm:bulletEnabled val="1"/>
        </dgm:presLayoutVars>
      </dgm:prSet>
      <dgm:spPr/>
    </dgm:pt>
  </dgm:ptLst>
  <dgm:cxnLst>
    <dgm:cxn modelId="{E95FD212-84C5-481D-BEB0-1D15C17256BC}" srcId="{726956EB-6C83-4C79-8693-7CE4FBDF8B94}" destId="{B7268C38-B025-4F3A-958D-E48C745D9864}" srcOrd="0" destOrd="0" parTransId="{D24727FC-D6E1-4173-8E1E-F68D3549E08A}" sibTransId="{E0183D5A-DF16-4A60-9339-167F2B184BFF}"/>
    <dgm:cxn modelId="{11E2D812-BFA2-4D5A-98EA-55A04279E86D}" srcId="{D7267EC0-0B11-4E93-866E-01DB28C34733}" destId="{A78FB922-79A9-4DEA-B711-8BE74D314A20}" srcOrd="3" destOrd="0" parTransId="{25BF25A4-1DDF-48F6-8C70-97894B220AA9}" sibTransId="{E134398A-70D4-4942-87E6-7BD46A043EE4}"/>
    <dgm:cxn modelId="{720F3E19-3BF5-4BEE-8C0F-6A44B6DCE435}" type="presOf" srcId="{2760FFE1-E584-4D3D-8710-556D86EE2642}" destId="{1A226C0E-D119-40FE-ACEB-555A5C626D49}" srcOrd="0" destOrd="0" presId="urn:microsoft.com/office/officeart/2005/8/layout/matrix2"/>
    <dgm:cxn modelId="{11E5792C-10B9-4080-A8B2-9A3668AFD422}" srcId="{2760FFE1-E584-4D3D-8710-556D86EE2642}" destId="{7AC6FE3E-E4CB-4BE9-8E4D-37C5E94E8C5F}" srcOrd="0" destOrd="0" parTransId="{F77AE4AF-658B-4D56-9843-D424EC887924}" sibTransId="{AFCD2412-322D-480A-B96D-BFD1FDC2C082}"/>
    <dgm:cxn modelId="{5907FB30-5C9B-4907-9CB8-4103FD5A0845}" type="presOf" srcId="{7EB70A86-9571-427E-8021-6DCE7C801D8E}" destId="{45A6D521-4A31-435B-8284-BA0C3E438CA8}" srcOrd="0" destOrd="1" presId="urn:microsoft.com/office/officeart/2005/8/layout/matrix2"/>
    <dgm:cxn modelId="{8E982232-1CA0-4F32-8EA1-87E2B7EEEE60}" type="presOf" srcId="{7AC6FE3E-E4CB-4BE9-8E4D-37C5E94E8C5F}" destId="{1A226C0E-D119-40FE-ACEB-555A5C626D49}" srcOrd="0" destOrd="1" presId="urn:microsoft.com/office/officeart/2005/8/layout/matrix2"/>
    <dgm:cxn modelId="{461B593C-68FB-4843-AB8C-5FBCF4E0F9E3}" srcId="{577070E8-C7B9-43FF-B9D5-558F889C6B4B}" destId="{C946B529-6D08-41D9-B3D3-C57A970D4E94}" srcOrd="0" destOrd="0" parTransId="{FC615F13-A23E-426D-8637-973E17569E28}" sibTransId="{12BDBB31-BFE5-4635-8B02-A4BE3359BE60}"/>
    <dgm:cxn modelId="{55FE743F-9966-4464-8574-D3D4983F2BCC}" srcId="{D7267EC0-0B11-4E93-866E-01DB28C34733}" destId="{577070E8-C7B9-43FF-B9D5-558F889C6B4B}" srcOrd="2" destOrd="0" parTransId="{70DD90C3-5377-49A0-AC00-7AD495319FA1}" sibTransId="{A49A46FB-A35A-40C3-8BB0-B503D3892FC9}"/>
    <dgm:cxn modelId="{9E1CDB52-7868-4E3B-A57C-22DBAB64FC12}" srcId="{D7267EC0-0B11-4E93-866E-01DB28C34733}" destId="{726956EB-6C83-4C79-8693-7CE4FBDF8B94}" srcOrd="0" destOrd="0" parTransId="{D74768A3-3DB9-4890-A5A8-19E5E9AFC440}" sibTransId="{0098DDA4-8DAA-474D-A6EA-0F6FB96E7EEE}"/>
    <dgm:cxn modelId="{19CAC354-A034-4B47-AFEE-7C6BBD3BBA39}" srcId="{D7267EC0-0B11-4E93-866E-01DB28C34733}" destId="{2760FFE1-E584-4D3D-8710-556D86EE2642}" srcOrd="1" destOrd="0" parTransId="{24E49F81-BCD0-41A3-A8F6-138B729A60F2}" sibTransId="{659F0223-DEBE-4F66-8862-97411B8BE86D}"/>
    <dgm:cxn modelId="{3996A678-299B-4D64-93B8-B9A45D7CE12B}" srcId="{A78FB922-79A9-4DEA-B711-8BE74D314A20}" destId="{7EB70A86-9571-427E-8021-6DCE7C801D8E}" srcOrd="0" destOrd="0" parTransId="{F14805CD-CB53-45E1-A78D-386F9F1C4283}" sibTransId="{75D12639-5B29-4AF4-90E1-F99651B47DC0}"/>
    <dgm:cxn modelId="{C4E4A499-32F0-4A71-9072-2904CB0CE84F}" type="presOf" srcId="{C946B529-6D08-41D9-B3D3-C57A970D4E94}" destId="{B645BDD4-9EC2-4A59-95BF-256C69CB23A7}" srcOrd="0" destOrd="1" presId="urn:microsoft.com/office/officeart/2005/8/layout/matrix2"/>
    <dgm:cxn modelId="{21B105B1-25CE-4EEB-9F34-53F3B30906B8}" type="presOf" srcId="{A78FB922-79A9-4DEA-B711-8BE74D314A20}" destId="{45A6D521-4A31-435B-8284-BA0C3E438CA8}" srcOrd="0" destOrd="0" presId="urn:microsoft.com/office/officeart/2005/8/layout/matrix2"/>
    <dgm:cxn modelId="{AAC021CA-53A3-4FF8-84E4-B0D1FB94A5B4}" type="presOf" srcId="{B7268C38-B025-4F3A-958D-E48C745D9864}" destId="{77C9D0DA-192D-4153-A634-B00AFEF8BE9D}" srcOrd="0" destOrd="1" presId="urn:microsoft.com/office/officeart/2005/8/layout/matrix2"/>
    <dgm:cxn modelId="{D794F9DD-C333-4784-8715-7B983ECF6108}" type="presOf" srcId="{D7267EC0-0B11-4E93-866E-01DB28C34733}" destId="{BFC901E4-FABB-46B8-A9D9-514C67E33255}" srcOrd="0" destOrd="0" presId="urn:microsoft.com/office/officeart/2005/8/layout/matrix2"/>
    <dgm:cxn modelId="{DA45BFE6-0299-4E9A-97CB-346364B217B7}" type="presOf" srcId="{726956EB-6C83-4C79-8693-7CE4FBDF8B94}" destId="{77C9D0DA-192D-4153-A634-B00AFEF8BE9D}" srcOrd="0" destOrd="0" presId="urn:microsoft.com/office/officeart/2005/8/layout/matrix2"/>
    <dgm:cxn modelId="{485465F4-D5AB-47C9-99B7-F9A39853309A}" type="presOf" srcId="{577070E8-C7B9-43FF-B9D5-558F889C6B4B}" destId="{B645BDD4-9EC2-4A59-95BF-256C69CB23A7}" srcOrd="0" destOrd="0" presId="urn:microsoft.com/office/officeart/2005/8/layout/matrix2"/>
    <dgm:cxn modelId="{8CACDE88-ED1C-44BF-91DD-5C29972099E4}" type="presParOf" srcId="{BFC901E4-FABB-46B8-A9D9-514C67E33255}" destId="{B9CEF2A7-2C43-44DE-B4ED-CF4EDB4AE862}" srcOrd="0" destOrd="0" presId="urn:microsoft.com/office/officeart/2005/8/layout/matrix2"/>
    <dgm:cxn modelId="{CCED2C7C-2C6D-452E-BC13-263B91A1DD4B}" type="presParOf" srcId="{BFC901E4-FABB-46B8-A9D9-514C67E33255}" destId="{77C9D0DA-192D-4153-A634-B00AFEF8BE9D}" srcOrd="1" destOrd="0" presId="urn:microsoft.com/office/officeart/2005/8/layout/matrix2"/>
    <dgm:cxn modelId="{DF5F019F-B657-4C6A-A027-703459889545}" type="presParOf" srcId="{BFC901E4-FABB-46B8-A9D9-514C67E33255}" destId="{1A226C0E-D119-40FE-ACEB-555A5C626D49}" srcOrd="2" destOrd="0" presId="urn:microsoft.com/office/officeart/2005/8/layout/matrix2"/>
    <dgm:cxn modelId="{5A93918C-7698-4401-917B-6F638DB3A447}" type="presParOf" srcId="{BFC901E4-FABB-46B8-A9D9-514C67E33255}" destId="{B645BDD4-9EC2-4A59-95BF-256C69CB23A7}" srcOrd="3" destOrd="0" presId="urn:microsoft.com/office/officeart/2005/8/layout/matrix2"/>
    <dgm:cxn modelId="{9B92D211-4CB6-40B1-84B7-A12F8DB445B6}" type="presParOf" srcId="{BFC901E4-FABB-46B8-A9D9-514C67E33255}" destId="{45A6D521-4A31-435B-8284-BA0C3E438CA8}"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2D3DFF-6AF4-449C-8147-532403AB346F}" type="doc">
      <dgm:prSet loTypeId="urn:microsoft.com/office/officeart/2005/8/layout/vList3" loCatId="list" qsTypeId="urn:microsoft.com/office/officeart/2005/8/quickstyle/simple5" qsCatId="simple" csTypeId="urn:microsoft.com/office/officeart/2005/8/colors/accent1_2" csCatId="accent1" phldr="1"/>
      <dgm:spPr/>
      <dgm:t>
        <a:bodyPr/>
        <a:lstStyle/>
        <a:p>
          <a:endParaRPr lang="en-CA"/>
        </a:p>
      </dgm:t>
    </dgm:pt>
    <dgm:pt modelId="{D05ECCE5-C517-404E-AA5D-E941B0EC1588}">
      <dgm:prSet custT="1"/>
      <dgm:spPr>
        <a:solidFill>
          <a:srgbClr val="429255"/>
        </a:solidFill>
      </dgm:spPr>
      <dgm:t>
        <a:bodyPr/>
        <a:lstStyle/>
        <a:p>
          <a:r>
            <a:rPr lang="en-US" sz="1600" b="1">
              <a:latin typeface="Century Schoolbook"/>
            </a:rPr>
            <a:t>Customer Focused</a:t>
          </a:r>
          <a:endParaRPr lang="en-CA" sz="1600">
            <a:latin typeface="Century Schoolbook"/>
          </a:endParaRPr>
        </a:p>
      </dgm:t>
    </dgm:pt>
    <dgm:pt modelId="{0105A428-AE8F-4539-B87E-21EE2E6275DB}" type="parTrans" cxnId="{E5449050-CD8B-47CF-8ED7-D34773BB2A5A}">
      <dgm:prSet/>
      <dgm:spPr/>
      <dgm:t>
        <a:bodyPr/>
        <a:lstStyle/>
        <a:p>
          <a:endParaRPr lang="en-CA"/>
        </a:p>
      </dgm:t>
    </dgm:pt>
    <dgm:pt modelId="{E2BC96CC-A9AB-4305-9EC4-DC5F6CAEEF0E}" type="sibTrans" cxnId="{E5449050-CD8B-47CF-8ED7-D34773BB2A5A}">
      <dgm:prSet/>
      <dgm:spPr/>
      <dgm:t>
        <a:bodyPr/>
        <a:lstStyle/>
        <a:p>
          <a:endParaRPr lang="en-CA"/>
        </a:p>
      </dgm:t>
    </dgm:pt>
    <dgm:pt modelId="{4761ECA7-583A-4E50-9998-3E76060459C8}">
      <dgm:prSet custT="1"/>
      <dgm:spPr>
        <a:solidFill>
          <a:srgbClr val="429255"/>
        </a:solidFill>
      </dgm:spPr>
      <dgm:t>
        <a:bodyPr/>
        <a:lstStyle/>
        <a:p>
          <a:r>
            <a:rPr lang="en-US" sz="1600" i="1">
              <a:latin typeface="Century Schoolbook"/>
            </a:rPr>
            <a:t>Efficiently and effectively addressing the needs of clients/customers.</a:t>
          </a:r>
          <a:r>
            <a:rPr lang="en-US" sz="1600">
              <a:latin typeface="Century Schoolbook"/>
            </a:rPr>
            <a:t> </a:t>
          </a:r>
          <a:endParaRPr lang="en-CA" sz="1600">
            <a:latin typeface="Century Schoolbook"/>
          </a:endParaRPr>
        </a:p>
      </dgm:t>
    </dgm:pt>
    <dgm:pt modelId="{15AA96A9-3E5B-4B88-9533-C88AA1683881}" type="parTrans" cxnId="{8D512FBA-B82F-4236-8358-041DA1E986E3}">
      <dgm:prSet/>
      <dgm:spPr/>
      <dgm:t>
        <a:bodyPr/>
        <a:lstStyle/>
        <a:p>
          <a:endParaRPr lang="en-CA"/>
        </a:p>
      </dgm:t>
    </dgm:pt>
    <dgm:pt modelId="{452C5A0A-2987-4203-A9CB-F13D6C4E39C6}" type="sibTrans" cxnId="{8D512FBA-B82F-4236-8358-041DA1E986E3}">
      <dgm:prSet/>
      <dgm:spPr/>
      <dgm:t>
        <a:bodyPr/>
        <a:lstStyle/>
        <a:p>
          <a:endParaRPr lang="en-CA"/>
        </a:p>
      </dgm:t>
    </dgm:pt>
    <dgm:pt modelId="{C99CD61B-04B2-4C8B-9509-A55C35A767F8}">
      <dgm:prSet/>
      <dgm:spPr>
        <a:solidFill>
          <a:srgbClr val="4D78AB"/>
        </a:solidFill>
      </dgm:spPr>
      <dgm:t>
        <a:bodyPr/>
        <a:lstStyle/>
        <a:p>
          <a:r>
            <a:rPr lang="en-US" b="1">
              <a:latin typeface="Century Schoolbook" panose="02040604050505020304"/>
            </a:rPr>
            <a:t>Planning, Organizing and Recording</a:t>
          </a:r>
          <a:r>
            <a:rPr lang="en-US">
              <a:latin typeface="Century Schoolbook" panose="02040604050505020304"/>
            </a:rPr>
            <a:t> </a:t>
          </a:r>
          <a:endParaRPr lang="en-CA">
            <a:latin typeface="Century Schoolbook" panose="02040604050505020304"/>
          </a:endParaRPr>
        </a:p>
      </dgm:t>
    </dgm:pt>
    <dgm:pt modelId="{8BE75C57-FC84-4535-927D-27CE247BFC60}" type="parTrans" cxnId="{2021E229-8277-40BD-B01A-42038652357B}">
      <dgm:prSet/>
      <dgm:spPr/>
      <dgm:t>
        <a:bodyPr/>
        <a:lstStyle/>
        <a:p>
          <a:endParaRPr lang="en-CA"/>
        </a:p>
      </dgm:t>
    </dgm:pt>
    <dgm:pt modelId="{D916F65F-7A24-432D-B946-C8EE1682F7D5}" type="sibTrans" cxnId="{2021E229-8277-40BD-B01A-42038652357B}">
      <dgm:prSet/>
      <dgm:spPr/>
      <dgm:t>
        <a:bodyPr/>
        <a:lstStyle/>
        <a:p>
          <a:endParaRPr lang="en-CA"/>
        </a:p>
      </dgm:t>
    </dgm:pt>
    <dgm:pt modelId="{F17DA252-91D8-49EE-9C67-F76DFCEB2293}">
      <dgm:prSet/>
      <dgm:spPr>
        <a:solidFill>
          <a:srgbClr val="4D78AB"/>
        </a:solidFill>
      </dgm:spPr>
      <dgm:t>
        <a:bodyPr/>
        <a:lstStyle/>
        <a:p>
          <a:r>
            <a:rPr lang="en-US" i="1">
              <a:latin typeface="Century Schoolbook" panose="02040604050505020304"/>
            </a:rPr>
            <a:t>Planning, recording, storing, and maintaining information in written or electronic/digital format to prioritize work and manage time effectively.</a:t>
          </a:r>
          <a:r>
            <a:rPr lang="en-US">
              <a:latin typeface="Century Schoolbook" panose="02040604050505020304"/>
            </a:rPr>
            <a:t> </a:t>
          </a:r>
          <a:endParaRPr lang="en-CA">
            <a:latin typeface="Century Schoolbook" panose="02040604050505020304"/>
          </a:endParaRPr>
        </a:p>
      </dgm:t>
    </dgm:pt>
    <dgm:pt modelId="{6349D06F-4671-44C0-A94B-F37CDB43D9A8}" type="parTrans" cxnId="{2566550A-563E-40FB-9C81-C55973987846}">
      <dgm:prSet/>
      <dgm:spPr/>
      <dgm:t>
        <a:bodyPr/>
        <a:lstStyle/>
        <a:p>
          <a:endParaRPr lang="en-CA"/>
        </a:p>
      </dgm:t>
    </dgm:pt>
    <dgm:pt modelId="{512BD331-6F36-4F4E-8497-96B7B5F08412}" type="sibTrans" cxnId="{2566550A-563E-40FB-9C81-C55973987846}">
      <dgm:prSet/>
      <dgm:spPr/>
      <dgm:t>
        <a:bodyPr/>
        <a:lstStyle/>
        <a:p>
          <a:endParaRPr lang="en-CA"/>
        </a:p>
      </dgm:t>
    </dgm:pt>
    <dgm:pt modelId="{36FC7EE1-1682-4DA0-AF5D-2E76195116DE}" type="pres">
      <dgm:prSet presAssocID="{252D3DFF-6AF4-449C-8147-532403AB346F}" presName="linearFlow" presStyleCnt="0">
        <dgm:presLayoutVars>
          <dgm:dir/>
          <dgm:resizeHandles val="exact"/>
        </dgm:presLayoutVars>
      </dgm:prSet>
      <dgm:spPr/>
    </dgm:pt>
    <dgm:pt modelId="{E483B9FC-F3B2-4360-9AE4-C5B9D48DBC35}" type="pres">
      <dgm:prSet presAssocID="{D05ECCE5-C517-404E-AA5D-E941B0EC1588}" presName="composite" presStyleCnt="0"/>
      <dgm:spPr/>
    </dgm:pt>
    <dgm:pt modelId="{F54D3252-2C32-4903-A10A-C18D1FD0BBF9}" type="pres">
      <dgm:prSet presAssocID="{D05ECCE5-C517-404E-AA5D-E941B0EC1588}" presName="imgShp" presStyleLbl="fgImgPlace1" presStyleIdx="0" presStyleCnt="2"/>
      <dgm:spPr>
        <a:blipFill>
          <a:blip xmlns:r="http://schemas.openxmlformats.org/officeDocument/2006/relationships" r:embed="rId1">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arget Audience"/>
        </a:ext>
      </dgm:extLst>
    </dgm:pt>
    <dgm:pt modelId="{96F2EDF3-DB45-48F1-A315-E0D0F9A75456}" type="pres">
      <dgm:prSet presAssocID="{D05ECCE5-C517-404E-AA5D-E941B0EC1588}" presName="txShp" presStyleLbl="node1" presStyleIdx="0" presStyleCnt="2" custScaleX="113375">
        <dgm:presLayoutVars>
          <dgm:bulletEnabled val="1"/>
        </dgm:presLayoutVars>
      </dgm:prSet>
      <dgm:spPr/>
    </dgm:pt>
    <dgm:pt modelId="{DD0F0D24-FEC0-49CA-A262-8DD663F2941A}" type="pres">
      <dgm:prSet presAssocID="{E2BC96CC-A9AB-4305-9EC4-DC5F6CAEEF0E}" presName="spacing" presStyleCnt="0"/>
      <dgm:spPr/>
    </dgm:pt>
    <dgm:pt modelId="{1E26F039-BB92-4DC4-8699-D36CE55773FA}" type="pres">
      <dgm:prSet presAssocID="{C99CD61B-04B2-4C8B-9509-A55C35A767F8}" presName="composite" presStyleCnt="0"/>
      <dgm:spPr/>
    </dgm:pt>
    <dgm:pt modelId="{370C250D-D8EE-45E2-BBBE-BB1CBFAA5290}" type="pres">
      <dgm:prSet presAssocID="{C99CD61B-04B2-4C8B-9509-A55C35A767F8}" presName="imgShp" presStyleLbl="fgImgPlace1" presStyleIdx="1" presStyleCnt="2"/>
      <dgm:spPr>
        <a:blipFill>
          <a:blip xmlns:r="http://schemas.openxmlformats.org/officeDocument/2006/relationships" r:embed="rId3">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list RTL"/>
        </a:ext>
      </dgm:extLst>
    </dgm:pt>
    <dgm:pt modelId="{61E1A6DC-B7CA-4D1A-BB15-9AA457B7F467}" type="pres">
      <dgm:prSet presAssocID="{C99CD61B-04B2-4C8B-9509-A55C35A767F8}" presName="txShp" presStyleLbl="node1" presStyleIdx="1" presStyleCnt="2" custScaleX="113375">
        <dgm:presLayoutVars>
          <dgm:bulletEnabled val="1"/>
        </dgm:presLayoutVars>
      </dgm:prSet>
      <dgm:spPr/>
    </dgm:pt>
  </dgm:ptLst>
  <dgm:cxnLst>
    <dgm:cxn modelId="{2566550A-563E-40FB-9C81-C55973987846}" srcId="{C99CD61B-04B2-4C8B-9509-A55C35A767F8}" destId="{F17DA252-91D8-49EE-9C67-F76DFCEB2293}" srcOrd="0" destOrd="0" parTransId="{6349D06F-4671-44C0-A94B-F37CDB43D9A8}" sibTransId="{512BD331-6F36-4F4E-8497-96B7B5F08412}"/>
    <dgm:cxn modelId="{DE11AF0E-223E-4968-AD01-E665C6BCE7B6}" type="presOf" srcId="{C99CD61B-04B2-4C8B-9509-A55C35A767F8}" destId="{61E1A6DC-B7CA-4D1A-BB15-9AA457B7F467}" srcOrd="0" destOrd="0" presId="urn:microsoft.com/office/officeart/2005/8/layout/vList3"/>
    <dgm:cxn modelId="{2021E229-8277-40BD-B01A-42038652357B}" srcId="{252D3DFF-6AF4-449C-8147-532403AB346F}" destId="{C99CD61B-04B2-4C8B-9509-A55C35A767F8}" srcOrd="1" destOrd="0" parTransId="{8BE75C57-FC84-4535-927D-27CE247BFC60}" sibTransId="{D916F65F-7A24-432D-B946-C8EE1682F7D5}"/>
    <dgm:cxn modelId="{E5449050-CD8B-47CF-8ED7-D34773BB2A5A}" srcId="{252D3DFF-6AF4-449C-8147-532403AB346F}" destId="{D05ECCE5-C517-404E-AA5D-E941B0EC1588}" srcOrd="0" destOrd="0" parTransId="{0105A428-AE8F-4539-B87E-21EE2E6275DB}" sibTransId="{E2BC96CC-A9AB-4305-9EC4-DC5F6CAEEF0E}"/>
    <dgm:cxn modelId="{611381AB-61DF-435B-A44A-ABBBD24FE418}" type="presOf" srcId="{D05ECCE5-C517-404E-AA5D-E941B0EC1588}" destId="{96F2EDF3-DB45-48F1-A315-E0D0F9A75456}" srcOrd="0" destOrd="0" presId="urn:microsoft.com/office/officeart/2005/8/layout/vList3"/>
    <dgm:cxn modelId="{8D512FBA-B82F-4236-8358-041DA1E986E3}" srcId="{D05ECCE5-C517-404E-AA5D-E941B0EC1588}" destId="{4761ECA7-583A-4E50-9998-3E76060459C8}" srcOrd="0" destOrd="0" parTransId="{15AA96A9-3E5B-4B88-9533-C88AA1683881}" sibTransId="{452C5A0A-2987-4203-A9CB-F13D6C4E39C6}"/>
    <dgm:cxn modelId="{79117BD3-8055-4B41-8EB1-00D423EE259B}" type="presOf" srcId="{252D3DFF-6AF4-449C-8147-532403AB346F}" destId="{36FC7EE1-1682-4DA0-AF5D-2E76195116DE}" srcOrd="0" destOrd="0" presId="urn:microsoft.com/office/officeart/2005/8/layout/vList3"/>
    <dgm:cxn modelId="{C363E4E6-31BE-498B-B471-87B73777D3B0}" type="presOf" srcId="{4761ECA7-583A-4E50-9998-3E76060459C8}" destId="{96F2EDF3-DB45-48F1-A315-E0D0F9A75456}" srcOrd="0" destOrd="1" presId="urn:microsoft.com/office/officeart/2005/8/layout/vList3"/>
    <dgm:cxn modelId="{A1C392F5-1A5A-4E5D-96A8-BC4A2966AA00}" type="presOf" srcId="{F17DA252-91D8-49EE-9C67-F76DFCEB2293}" destId="{61E1A6DC-B7CA-4D1A-BB15-9AA457B7F467}" srcOrd="0" destOrd="1" presId="urn:microsoft.com/office/officeart/2005/8/layout/vList3"/>
    <dgm:cxn modelId="{EF9C73F7-04B2-44C4-8144-16951CB9AFF8}" type="presParOf" srcId="{36FC7EE1-1682-4DA0-AF5D-2E76195116DE}" destId="{E483B9FC-F3B2-4360-9AE4-C5B9D48DBC35}" srcOrd="0" destOrd="0" presId="urn:microsoft.com/office/officeart/2005/8/layout/vList3"/>
    <dgm:cxn modelId="{618773C5-6147-4E8D-8E64-9917F3FF5AA1}" type="presParOf" srcId="{E483B9FC-F3B2-4360-9AE4-C5B9D48DBC35}" destId="{F54D3252-2C32-4903-A10A-C18D1FD0BBF9}" srcOrd="0" destOrd="0" presId="urn:microsoft.com/office/officeart/2005/8/layout/vList3"/>
    <dgm:cxn modelId="{A59D4247-8452-46FF-B743-7808A0CDE0BC}" type="presParOf" srcId="{E483B9FC-F3B2-4360-9AE4-C5B9D48DBC35}" destId="{96F2EDF3-DB45-48F1-A315-E0D0F9A75456}" srcOrd="1" destOrd="0" presId="urn:microsoft.com/office/officeart/2005/8/layout/vList3"/>
    <dgm:cxn modelId="{3CC18C49-BDE4-4F5B-B72A-BD3FE99D01BE}" type="presParOf" srcId="{36FC7EE1-1682-4DA0-AF5D-2E76195116DE}" destId="{DD0F0D24-FEC0-49CA-A262-8DD663F2941A}" srcOrd="1" destOrd="0" presId="urn:microsoft.com/office/officeart/2005/8/layout/vList3"/>
    <dgm:cxn modelId="{237F5405-F5BD-4B69-9F16-AEA7552F3DBC}" type="presParOf" srcId="{36FC7EE1-1682-4DA0-AF5D-2E76195116DE}" destId="{1E26F039-BB92-4DC4-8699-D36CE55773FA}" srcOrd="2" destOrd="0" presId="urn:microsoft.com/office/officeart/2005/8/layout/vList3"/>
    <dgm:cxn modelId="{C69316B3-5DB7-4DE6-ADEF-6214582778E2}" type="presParOf" srcId="{1E26F039-BB92-4DC4-8699-D36CE55773FA}" destId="{370C250D-D8EE-45E2-BBBE-BB1CBFAA5290}" srcOrd="0" destOrd="0" presId="urn:microsoft.com/office/officeart/2005/8/layout/vList3"/>
    <dgm:cxn modelId="{3D57FB4B-677C-4B2A-A254-FCF56031F38B}" type="presParOf" srcId="{1E26F039-BB92-4DC4-8699-D36CE55773FA}" destId="{61E1A6DC-B7CA-4D1A-BB15-9AA457B7F467}"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8CB546-8173-4C5D-923D-7A23907733B1}"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AE5DED25-6F16-4C5C-A33F-A675BE521FCA}">
      <dgm:prSet phldrT="[Text]" phldr="0" custT="1"/>
      <dgm:spPr/>
      <dgm:t>
        <a:bodyPr/>
        <a:lstStyle/>
        <a:p>
          <a:pPr>
            <a:spcAft>
              <a:spcPts val="0"/>
            </a:spcAft>
          </a:pPr>
          <a:r>
            <a:rPr lang="en-US" sz="1800" b="1">
              <a:latin typeface="Calibri Light"/>
              <a:cs typeface="Calibri"/>
            </a:rPr>
            <a:t>5</a:t>
          </a:r>
          <a:r>
            <a:rPr lang="en-US" sz="1800" b="1" i="0" u="none" strike="noStrike" cap="none" baseline="0" noProof="0">
              <a:solidFill>
                <a:srgbClr val="010000"/>
              </a:solidFill>
              <a:latin typeface="Calibri Light"/>
              <a:cs typeface="Calibri Light"/>
            </a:rPr>
            <a:t> </a:t>
          </a:r>
          <a:endParaRPr lang="en-US" sz="1800"/>
        </a:p>
        <a:p>
          <a:pPr rtl="0">
            <a:spcAft>
              <a:spcPts val="0"/>
            </a:spcAft>
          </a:pPr>
          <a:r>
            <a:rPr lang="en-US" sz="1800" b="1" i="0" u="none" strike="noStrike" cap="none" baseline="0" noProof="0">
              <a:latin typeface="Calibri Light"/>
              <a:cs typeface="Calibri"/>
            </a:rPr>
            <a:t>Always and Is an example </a:t>
          </a:r>
        </a:p>
        <a:p>
          <a:pPr rtl="0">
            <a:spcAft>
              <a:spcPct val="35000"/>
            </a:spcAft>
          </a:pPr>
          <a:r>
            <a:rPr lang="en-US" sz="1800" b="1" i="0" u="none" strike="noStrike" cap="none" baseline="0" noProof="0">
              <a:latin typeface="Calibri Light"/>
              <a:cs typeface="Calibri"/>
            </a:rPr>
            <a:t>to or could train others </a:t>
          </a:r>
          <a:endParaRPr lang="en-US" sz="1800" b="1">
            <a:latin typeface="Calibri Light"/>
            <a:cs typeface="Calibri"/>
          </a:endParaRPr>
        </a:p>
      </dgm:t>
    </dgm:pt>
    <dgm:pt modelId="{C50F7A9E-5AD2-4803-96E4-D4A695FCC316}" type="parTrans" cxnId="{4F8F834C-01B8-4EF1-B1B7-80C7C64E5D0E}">
      <dgm:prSet/>
      <dgm:spPr/>
      <dgm:t>
        <a:bodyPr/>
        <a:lstStyle/>
        <a:p>
          <a:endParaRPr lang="en-US"/>
        </a:p>
      </dgm:t>
    </dgm:pt>
    <dgm:pt modelId="{8180B776-54EC-4B8B-9F73-66AC751DF08D}" type="sibTrans" cxnId="{4F8F834C-01B8-4EF1-B1B7-80C7C64E5D0E}">
      <dgm:prSet/>
      <dgm:spPr/>
      <dgm:t>
        <a:bodyPr/>
        <a:lstStyle/>
        <a:p>
          <a:endParaRPr lang="en-US"/>
        </a:p>
      </dgm:t>
    </dgm:pt>
    <dgm:pt modelId="{DBA98FA5-2788-4D48-AAF8-7A532EF92715}">
      <dgm:prSet phldrT="[Text]" phldr="0"/>
      <dgm:spPr/>
      <dgm:t>
        <a:bodyPr/>
        <a:lstStyle/>
        <a:p>
          <a:pPr rtl="0">
            <a:spcAft>
              <a:spcPts val="0"/>
            </a:spcAft>
          </a:pPr>
          <a:r>
            <a:rPr lang="en-US" b="1">
              <a:latin typeface="Calibri Light"/>
              <a:cs typeface="Calibri"/>
            </a:rPr>
            <a:t>4</a:t>
          </a:r>
        </a:p>
        <a:p>
          <a:pPr rtl="0">
            <a:spcAft>
              <a:spcPct val="35000"/>
            </a:spcAft>
          </a:pPr>
          <a:r>
            <a:rPr lang="en-CA" b="1">
              <a:latin typeface="Calibri Light"/>
              <a:cs typeface="Calibri"/>
            </a:rPr>
            <a:t>Consistently</a:t>
          </a:r>
          <a:endParaRPr lang="en-US" b="1">
            <a:latin typeface="Calibri Light"/>
            <a:cs typeface="Calibri"/>
          </a:endParaRPr>
        </a:p>
      </dgm:t>
    </dgm:pt>
    <dgm:pt modelId="{29B35AD2-B735-4FA5-91AB-539BD1CD30D1}" type="parTrans" cxnId="{0D113FB9-1C11-4BD7-BBF8-BBB34C7A700F}">
      <dgm:prSet/>
      <dgm:spPr/>
      <dgm:t>
        <a:bodyPr/>
        <a:lstStyle/>
        <a:p>
          <a:endParaRPr lang="en-US"/>
        </a:p>
      </dgm:t>
    </dgm:pt>
    <dgm:pt modelId="{F521A601-9A60-45F6-94FC-AC56D935196C}" type="sibTrans" cxnId="{0D113FB9-1C11-4BD7-BBF8-BBB34C7A700F}">
      <dgm:prSet/>
      <dgm:spPr/>
      <dgm:t>
        <a:bodyPr/>
        <a:lstStyle/>
        <a:p>
          <a:endParaRPr lang="en-US"/>
        </a:p>
      </dgm:t>
    </dgm:pt>
    <dgm:pt modelId="{BB9D404E-38C7-4DC3-A059-031ED5B6FECF}">
      <dgm:prSet phldrT="[Text]" custT="1"/>
      <dgm:spPr/>
      <dgm:t>
        <a:bodyPr/>
        <a:lstStyle/>
        <a:p>
          <a:pPr rtl="0"/>
          <a:r>
            <a:rPr lang="en-US" sz="1200">
              <a:latin typeface="Calibri Light"/>
              <a:cs typeface="Calibri"/>
            </a:rPr>
            <a:t>The employee consistently maintains open lines of communication with others. Normally encourages others to share problems and successes, and easily builds trust and rapport with the internal and external stakeholders.</a:t>
          </a:r>
        </a:p>
      </dgm:t>
    </dgm:pt>
    <dgm:pt modelId="{82E85CE2-23EE-4B8A-8249-CBEE1C36901F}" type="parTrans" cxnId="{0C2ACFAD-E199-46FE-B775-ED5867901D12}">
      <dgm:prSet/>
      <dgm:spPr/>
      <dgm:t>
        <a:bodyPr/>
        <a:lstStyle/>
        <a:p>
          <a:endParaRPr lang="en-US"/>
        </a:p>
      </dgm:t>
    </dgm:pt>
    <dgm:pt modelId="{FF1D5265-64D6-42AE-8BE5-987886483AE6}" type="sibTrans" cxnId="{0C2ACFAD-E199-46FE-B775-ED5867901D12}">
      <dgm:prSet/>
      <dgm:spPr/>
      <dgm:t>
        <a:bodyPr/>
        <a:lstStyle/>
        <a:p>
          <a:endParaRPr lang="en-US"/>
        </a:p>
      </dgm:t>
    </dgm:pt>
    <dgm:pt modelId="{53A5FA1B-9380-4092-BA74-A26CD8D4286A}">
      <dgm:prSet phldrT="[Text]" phldr="0"/>
      <dgm:spPr/>
      <dgm:t>
        <a:bodyPr/>
        <a:lstStyle/>
        <a:p>
          <a:pPr rtl="0">
            <a:spcAft>
              <a:spcPts val="0"/>
            </a:spcAft>
          </a:pPr>
          <a:r>
            <a:rPr lang="en-US" b="1">
              <a:latin typeface="Calibri Light"/>
              <a:cs typeface="Calibri"/>
            </a:rPr>
            <a:t>3</a:t>
          </a:r>
        </a:p>
        <a:p>
          <a:pPr rtl="0">
            <a:spcAft>
              <a:spcPct val="35000"/>
            </a:spcAft>
          </a:pPr>
          <a:r>
            <a:rPr lang="en-CA" b="1">
              <a:latin typeface="Calibri Light"/>
              <a:cs typeface="Calibri"/>
            </a:rPr>
            <a:t>Often and is Improving </a:t>
          </a:r>
          <a:endParaRPr lang="en-US" b="1">
            <a:latin typeface="Calibri Light"/>
            <a:cs typeface="Calibri"/>
          </a:endParaRPr>
        </a:p>
      </dgm:t>
    </dgm:pt>
    <dgm:pt modelId="{2D7EA3D5-9A3F-4382-B745-3D4EE4057329}" type="parTrans" cxnId="{95886918-0F86-41E9-80E4-C14D657BAAA8}">
      <dgm:prSet/>
      <dgm:spPr/>
      <dgm:t>
        <a:bodyPr/>
        <a:lstStyle/>
        <a:p>
          <a:endParaRPr lang="en-US"/>
        </a:p>
      </dgm:t>
    </dgm:pt>
    <dgm:pt modelId="{28131372-C4C5-4D52-8592-62DA50B47EBE}" type="sibTrans" cxnId="{95886918-0F86-41E9-80E4-C14D657BAAA8}">
      <dgm:prSet/>
      <dgm:spPr/>
      <dgm:t>
        <a:bodyPr/>
        <a:lstStyle/>
        <a:p>
          <a:endParaRPr lang="en-US"/>
        </a:p>
      </dgm:t>
    </dgm:pt>
    <dgm:pt modelId="{10F5B828-CBEE-4796-8241-9E146D174A8E}">
      <dgm:prSet phldrT="[Text]" custT="1"/>
      <dgm:spPr/>
      <dgm:t>
        <a:bodyPr/>
        <a:lstStyle/>
        <a:p>
          <a:pPr rtl="0"/>
          <a:r>
            <a:rPr lang="en-US" sz="1200">
              <a:latin typeface="Calibri Light"/>
              <a:cs typeface="Calibri"/>
            </a:rPr>
            <a:t>The employee often maintains open lines of communication with others. Usually encourages others to share problems and successes and builds trust and rapport with the internal and external stakeholders. </a:t>
          </a:r>
        </a:p>
      </dgm:t>
    </dgm:pt>
    <dgm:pt modelId="{158A1355-BA18-488C-BDA2-0E8124BAB124}" type="parTrans" cxnId="{4F5CB600-8601-4B7F-820D-F976A45C9031}">
      <dgm:prSet/>
      <dgm:spPr/>
      <dgm:t>
        <a:bodyPr/>
        <a:lstStyle/>
        <a:p>
          <a:endParaRPr lang="en-US"/>
        </a:p>
      </dgm:t>
    </dgm:pt>
    <dgm:pt modelId="{D72F919C-EDF5-4BCB-9038-CC3DC04500F4}" type="sibTrans" cxnId="{4F5CB600-8601-4B7F-820D-F976A45C9031}">
      <dgm:prSet/>
      <dgm:spPr/>
      <dgm:t>
        <a:bodyPr/>
        <a:lstStyle/>
        <a:p>
          <a:endParaRPr lang="en-US"/>
        </a:p>
      </dgm:t>
    </dgm:pt>
    <dgm:pt modelId="{C96DB952-2D78-4CE3-90EF-FC53EC714520}">
      <dgm:prSet phldrT="[Text]" phldr="0"/>
      <dgm:spPr/>
      <dgm:t>
        <a:bodyPr/>
        <a:lstStyle/>
        <a:p>
          <a:pPr rtl="0">
            <a:spcAft>
              <a:spcPts val="0"/>
            </a:spcAft>
          </a:pPr>
          <a:r>
            <a:rPr lang="en-US" b="1">
              <a:solidFill>
                <a:schemeClr val="bg1"/>
              </a:solidFill>
              <a:latin typeface="Calibri Light"/>
              <a:cs typeface="Calibri"/>
            </a:rPr>
            <a:t>2</a:t>
          </a:r>
        </a:p>
        <a:p>
          <a:pPr rtl="0">
            <a:spcAft>
              <a:spcPct val="35000"/>
            </a:spcAft>
          </a:pPr>
          <a:r>
            <a:rPr lang="en-CA" b="1">
              <a:solidFill>
                <a:schemeClr val="bg1"/>
              </a:solidFill>
              <a:latin typeface="Calibri Light"/>
              <a:cs typeface="Calibri"/>
            </a:rPr>
            <a:t>Seldom and Needs Coaching </a:t>
          </a:r>
          <a:endParaRPr lang="en-US" b="1">
            <a:solidFill>
              <a:schemeClr val="bg1"/>
            </a:solidFill>
            <a:latin typeface="Calibri Light"/>
            <a:cs typeface="Calibri"/>
          </a:endParaRPr>
        </a:p>
      </dgm:t>
    </dgm:pt>
    <dgm:pt modelId="{1DF843E3-EADE-4A46-BF2F-74C979B3303B}" type="parTrans" cxnId="{D802CD59-BC50-4FFE-9625-F83D67DFDFBE}">
      <dgm:prSet/>
      <dgm:spPr/>
      <dgm:t>
        <a:bodyPr/>
        <a:lstStyle/>
        <a:p>
          <a:endParaRPr lang="en-US"/>
        </a:p>
      </dgm:t>
    </dgm:pt>
    <dgm:pt modelId="{BF629EB0-548E-49D6-B469-EFCCDD2D112C}" type="sibTrans" cxnId="{D802CD59-BC50-4FFE-9625-F83D67DFDFBE}">
      <dgm:prSet/>
      <dgm:spPr/>
      <dgm:t>
        <a:bodyPr/>
        <a:lstStyle/>
        <a:p>
          <a:endParaRPr lang="en-US"/>
        </a:p>
      </dgm:t>
    </dgm:pt>
    <dgm:pt modelId="{F99296FB-1331-425A-8F9F-01E60E85C32E}">
      <dgm:prSet custT="1"/>
      <dgm:spPr/>
      <dgm:t>
        <a:bodyPr/>
        <a:lstStyle/>
        <a:p>
          <a:pPr rtl="0"/>
          <a:r>
            <a:rPr lang="en-US" sz="1200">
              <a:latin typeface="+mj-lt"/>
            </a:rPr>
            <a:t>The employee seldom maintains open lines of communication with other. Occasionally encourages others to share problems and successes and has difficult in building trust and rapport with the internal and external stakeholders.  </a:t>
          </a:r>
          <a:r>
            <a:rPr lang="en-CA" sz="1200">
              <a:latin typeface="+mj-lt"/>
            </a:rPr>
            <a:t> </a:t>
          </a:r>
          <a:endParaRPr lang="en-US" sz="1200">
            <a:latin typeface="+mj-lt"/>
            <a:cs typeface="Calibri"/>
          </a:endParaRPr>
        </a:p>
      </dgm:t>
    </dgm:pt>
    <dgm:pt modelId="{4FC9C080-1793-4269-B0EC-E2EE89102F4C}" type="parTrans" cxnId="{F4D91002-7029-4333-BDF3-A71F45B4FDA7}">
      <dgm:prSet/>
      <dgm:spPr/>
      <dgm:t>
        <a:bodyPr/>
        <a:lstStyle/>
        <a:p>
          <a:endParaRPr lang="en-CA"/>
        </a:p>
      </dgm:t>
    </dgm:pt>
    <dgm:pt modelId="{0A41B6CC-318D-4F0C-B471-A60E77EE0D46}" type="sibTrans" cxnId="{F4D91002-7029-4333-BDF3-A71F45B4FDA7}">
      <dgm:prSet/>
      <dgm:spPr/>
      <dgm:t>
        <a:bodyPr/>
        <a:lstStyle/>
        <a:p>
          <a:endParaRPr lang="en-CA"/>
        </a:p>
      </dgm:t>
    </dgm:pt>
    <dgm:pt modelId="{D8B0786C-F5FE-4094-B358-6D75B75DEC47}">
      <dgm:prSet custT="1"/>
      <dgm:spPr/>
      <dgm:t>
        <a:bodyPr/>
        <a:lstStyle/>
        <a:p>
          <a:pPr rtl="0">
            <a:spcAft>
              <a:spcPts val="0"/>
            </a:spcAft>
          </a:pPr>
          <a:r>
            <a:rPr lang="en-US" sz="1800" b="1">
              <a:latin typeface="Calibri Light"/>
              <a:cs typeface="Calibri"/>
            </a:rPr>
            <a:t>1</a:t>
          </a:r>
        </a:p>
        <a:p>
          <a:pPr rtl="0">
            <a:spcAft>
              <a:spcPts val="0"/>
            </a:spcAft>
          </a:pPr>
          <a:r>
            <a:rPr lang="en-US" sz="1800" b="1">
              <a:latin typeface="Calibri Light"/>
              <a:cs typeface="Calibri"/>
            </a:rPr>
            <a:t>Unaware or Uninterested</a:t>
          </a:r>
        </a:p>
        <a:p>
          <a:pPr rtl="0">
            <a:spcAft>
              <a:spcPct val="35000"/>
            </a:spcAft>
          </a:pPr>
          <a:r>
            <a:rPr lang="en-US" sz="1800" b="1">
              <a:latin typeface="Calibri Light"/>
              <a:cs typeface="Calibri"/>
            </a:rPr>
            <a:t> or Refuses </a:t>
          </a:r>
        </a:p>
      </dgm:t>
    </dgm:pt>
    <dgm:pt modelId="{70817D2B-9F60-4928-A3EA-CC8E0DFCA0DC}" type="parTrans" cxnId="{BE316D12-97A8-46E2-9EB1-4351F11D4B89}">
      <dgm:prSet/>
      <dgm:spPr/>
      <dgm:t>
        <a:bodyPr/>
        <a:lstStyle/>
        <a:p>
          <a:endParaRPr lang="en-CA"/>
        </a:p>
      </dgm:t>
    </dgm:pt>
    <dgm:pt modelId="{D7ACC66F-4322-4CA3-A069-65387A00FD01}" type="sibTrans" cxnId="{BE316D12-97A8-46E2-9EB1-4351F11D4B89}">
      <dgm:prSet/>
      <dgm:spPr/>
      <dgm:t>
        <a:bodyPr/>
        <a:lstStyle/>
        <a:p>
          <a:endParaRPr lang="en-CA"/>
        </a:p>
      </dgm:t>
    </dgm:pt>
    <dgm:pt modelId="{6C00596F-0731-409A-B50D-D94B79F770D8}">
      <dgm:prSet custT="1"/>
      <dgm:spPr/>
      <dgm:t>
        <a:bodyPr/>
        <a:lstStyle/>
        <a:p>
          <a:pPr rtl="0"/>
          <a:r>
            <a:rPr lang="en-US" sz="1200">
              <a:latin typeface="Calibri Light"/>
              <a:cs typeface="Calibri"/>
            </a:rPr>
            <a:t>The employee always maintains open lines of communication with others. At all times encourages others to share problems and successes, and easily builds trust and rapport with the internal and external stakeholders. .</a:t>
          </a:r>
        </a:p>
      </dgm:t>
    </dgm:pt>
    <dgm:pt modelId="{07C17ABF-AF99-4CE5-AE1D-FBFA84BE1C1E}" type="parTrans" cxnId="{D99D981E-D36B-4AF2-8355-A552798DD0E0}">
      <dgm:prSet/>
      <dgm:spPr/>
      <dgm:t>
        <a:bodyPr/>
        <a:lstStyle/>
        <a:p>
          <a:endParaRPr lang="en-CA"/>
        </a:p>
      </dgm:t>
    </dgm:pt>
    <dgm:pt modelId="{18172B5B-A3FE-445A-98D7-3576C130E467}" type="sibTrans" cxnId="{D99D981E-D36B-4AF2-8355-A552798DD0E0}">
      <dgm:prSet/>
      <dgm:spPr/>
      <dgm:t>
        <a:bodyPr/>
        <a:lstStyle/>
        <a:p>
          <a:endParaRPr lang="en-CA"/>
        </a:p>
      </dgm:t>
    </dgm:pt>
    <dgm:pt modelId="{0D3CDCE4-DE2B-45B9-8D18-26E6457D410C}">
      <dgm:prSet custT="1"/>
      <dgm:spPr/>
      <dgm:t>
        <a:bodyPr/>
        <a:lstStyle/>
        <a:p>
          <a:pPr rtl="0"/>
          <a:r>
            <a:rPr lang="en-US" sz="1200">
              <a:latin typeface="Calibri Light"/>
              <a:cs typeface="Calibri"/>
            </a:rPr>
            <a:t> The employee never maintains open lines of communication with others, does not encourage others to share problems and successes, and does not build trust and rapport with the internal and external stakeholders. </a:t>
          </a:r>
        </a:p>
      </dgm:t>
    </dgm:pt>
    <dgm:pt modelId="{E4FF6907-2324-4BA6-A567-BF233F947BF7}" type="parTrans" cxnId="{9508EE27-E203-40CE-A851-E8E007F5D603}">
      <dgm:prSet/>
      <dgm:spPr/>
      <dgm:t>
        <a:bodyPr/>
        <a:lstStyle/>
        <a:p>
          <a:endParaRPr lang="en-CA"/>
        </a:p>
      </dgm:t>
    </dgm:pt>
    <dgm:pt modelId="{02CF4073-D022-4DB6-9307-668738E552C9}" type="sibTrans" cxnId="{9508EE27-E203-40CE-A851-E8E007F5D603}">
      <dgm:prSet/>
      <dgm:spPr/>
      <dgm:t>
        <a:bodyPr/>
        <a:lstStyle/>
        <a:p>
          <a:endParaRPr lang="en-CA"/>
        </a:p>
      </dgm:t>
    </dgm:pt>
    <dgm:pt modelId="{33F9F993-C7C1-4D99-A571-E02CA221D5DF}">
      <dgm:prSet custT="1"/>
      <dgm:spPr>
        <a:solidFill>
          <a:schemeClr val="accent5">
            <a:lumMod val="20000"/>
            <a:lumOff val="80000"/>
          </a:schemeClr>
        </a:solidFill>
      </dgm:spPr>
      <dgm:t>
        <a:bodyPr/>
        <a:lstStyle/>
        <a:p>
          <a:pPr algn="l" rtl="0"/>
          <a:r>
            <a:rPr lang="en-CA" sz="3200" b="1" i="0" u="none" strike="noStrike" cap="none" baseline="0" noProof="0">
              <a:solidFill>
                <a:schemeClr val="accent1"/>
              </a:solidFill>
              <a:latin typeface="Calibri Light"/>
              <a:cs typeface="Calibri"/>
            </a:rPr>
            <a:t>Maintaining Open Relationships</a:t>
          </a:r>
        </a:p>
      </dgm:t>
    </dgm:pt>
    <dgm:pt modelId="{180D637F-2CD3-461E-AD5A-6F0807BA1668}" type="sibTrans" cxnId="{93744842-833E-4DF5-ADB8-228F21966DEF}">
      <dgm:prSet/>
      <dgm:spPr/>
      <dgm:t>
        <a:bodyPr/>
        <a:lstStyle/>
        <a:p>
          <a:endParaRPr lang="en-CA"/>
        </a:p>
      </dgm:t>
    </dgm:pt>
    <dgm:pt modelId="{58002183-7584-4E26-8976-2100FA78C564}" type="parTrans" cxnId="{93744842-833E-4DF5-ADB8-228F21966DEF}">
      <dgm:prSet/>
      <dgm:spPr/>
      <dgm:t>
        <a:bodyPr/>
        <a:lstStyle/>
        <a:p>
          <a:endParaRPr lang="en-CA"/>
        </a:p>
      </dgm:t>
    </dgm:pt>
    <dgm:pt modelId="{830B35EB-9DE5-4DE0-82CF-4920D6232578}" type="pres">
      <dgm:prSet presAssocID="{8D8CB546-8173-4C5D-923D-7A23907733B1}" presName="Name0" presStyleCnt="0">
        <dgm:presLayoutVars>
          <dgm:dir/>
          <dgm:animLvl val="lvl"/>
          <dgm:resizeHandles val="exact"/>
        </dgm:presLayoutVars>
      </dgm:prSet>
      <dgm:spPr/>
    </dgm:pt>
    <dgm:pt modelId="{023E21C5-CC9D-4284-8658-17BE38D2974C}" type="pres">
      <dgm:prSet presAssocID="{33F9F993-C7C1-4D99-A571-E02CA221D5DF}" presName="linNode" presStyleCnt="0"/>
      <dgm:spPr/>
    </dgm:pt>
    <dgm:pt modelId="{053E7868-4134-4EC0-990E-52B062ED2B8F}" type="pres">
      <dgm:prSet presAssocID="{33F9F993-C7C1-4D99-A571-E02CA221D5DF}" presName="parentText" presStyleLbl="node1" presStyleIdx="0" presStyleCnt="6" custScaleX="277778" custScaleY="54930">
        <dgm:presLayoutVars>
          <dgm:chMax val="1"/>
          <dgm:bulletEnabled val="1"/>
        </dgm:presLayoutVars>
      </dgm:prSet>
      <dgm:spPr/>
    </dgm:pt>
    <dgm:pt modelId="{99052903-E941-4E81-B18F-C557A4D7EC37}" type="pres">
      <dgm:prSet presAssocID="{180D637F-2CD3-461E-AD5A-6F0807BA1668}" presName="sp" presStyleCnt="0"/>
      <dgm:spPr/>
    </dgm:pt>
    <dgm:pt modelId="{E5CF9F07-5247-4EF7-9229-80E290185076}" type="pres">
      <dgm:prSet presAssocID="{AE5DED25-6F16-4C5C-A33F-A675BE521FCA}" presName="linNode" presStyleCnt="0"/>
      <dgm:spPr/>
    </dgm:pt>
    <dgm:pt modelId="{0F2892F3-F586-4401-932F-270EB06B5C97}" type="pres">
      <dgm:prSet presAssocID="{AE5DED25-6F16-4C5C-A33F-A675BE521FCA}" presName="parentText" presStyleLbl="node1" presStyleIdx="1" presStyleCnt="6">
        <dgm:presLayoutVars>
          <dgm:chMax val="1"/>
          <dgm:bulletEnabled val="1"/>
        </dgm:presLayoutVars>
      </dgm:prSet>
      <dgm:spPr/>
    </dgm:pt>
    <dgm:pt modelId="{7A07D1A3-FEC5-4B10-BBBC-B085DDD677E0}" type="pres">
      <dgm:prSet presAssocID="{AE5DED25-6F16-4C5C-A33F-A675BE521FCA}" presName="descendantText" presStyleLbl="alignAccFollowNode1" presStyleIdx="0" presStyleCnt="5">
        <dgm:presLayoutVars>
          <dgm:bulletEnabled val="1"/>
        </dgm:presLayoutVars>
      </dgm:prSet>
      <dgm:spPr/>
    </dgm:pt>
    <dgm:pt modelId="{65E50BC4-8690-47E4-9AAB-6D39EC8CB913}" type="pres">
      <dgm:prSet presAssocID="{8180B776-54EC-4B8B-9F73-66AC751DF08D}" presName="sp" presStyleCnt="0"/>
      <dgm:spPr/>
    </dgm:pt>
    <dgm:pt modelId="{5277E223-99AA-4558-BC36-9F0EF7D9AABF}" type="pres">
      <dgm:prSet presAssocID="{DBA98FA5-2788-4D48-AAF8-7A532EF92715}" presName="linNode" presStyleCnt="0"/>
      <dgm:spPr/>
    </dgm:pt>
    <dgm:pt modelId="{FBB8621E-27A3-4561-978A-07E665FABDB7}" type="pres">
      <dgm:prSet presAssocID="{DBA98FA5-2788-4D48-AAF8-7A532EF92715}" presName="parentText" presStyleLbl="node1" presStyleIdx="2" presStyleCnt="6">
        <dgm:presLayoutVars>
          <dgm:chMax val="1"/>
          <dgm:bulletEnabled val="1"/>
        </dgm:presLayoutVars>
      </dgm:prSet>
      <dgm:spPr/>
    </dgm:pt>
    <dgm:pt modelId="{CE5AB555-4599-43DF-9D5B-298A79DA9F8E}" type="pres">
      <dgm:prSet presAssocID="{DBA98FA5-2788-4D48-AAF8-7A532EF92715}" presName="descendantText" presStyleLbl="alignAccFollowNode1" presStyleIdx="1" presStyleCnt="5">
        <dgm:presLayoutVars>
          <dgm:bulletEnabled val="1"/>
        </dgm:presLayoutVars>
      </dgm:prSet>
      <dgm:spPr/>
    </dgm:pt>
    <dgm:pt modelId="{5CA473D4-DDAD-4D55-8853-B53C317A3769}" type="pres">
      <dgm:prSet presAssocID="{F521A601-9A60-45F6-94FC-AC56D935196C}" presName="sp" presStyleCnt="0"/>
      <dgm:spPr/>
    </dgm:pt>
    <dgm:pt modelId="{2DB22F3D-3FAB-40D0-8F6D-522DCFABCD86}" type="pres">
      <dgm:prSet presAssocID="{53A5FA1B-9380-4092-BA74-A26CD8D4286A}" presName="linNode" presStyleCnt="0"/>
      <dgm:spPr/>
    </dgm:pt>
    <dgm:pt modelId="{5EB59B11-8ECD-4D11-8991-BAD2C1C0FB5B}" type="pres">
      <dgm:prSet presAssocID="{53A5FA1B-9380-4092-BA74-A26CD8D4286A}" presName="parentText" presStyleLbl="node1" presStyleIdx="3" presStyleCnt="6">
        <dgm:presLayoutVars>
          <dgm:chMax val="1"/>
          <dgm:bulletEnabled val="1"/>
        </dgm:presLayoutVars>
      </dgm:prSet>
      <dgm:spPr/>
    </dgm:pt>
    <dgm:pt modelId="{6B3200D0-3576-4D57-A308-153CFE49C125}" type="pres">
      <dgm:prSet presAssocID="{53A5FA1B-9380-4092-BA74-A26CD8D4286A}" presName="descendantText" presStyleLbl="alignAccFollowNode1" presStyleIdx="2" presStyleCnt="5">
        <dgm:presLayoutVars>
          <dgm:bulletEnabled val="1"/>
        </dgm:presLayoutVars>
      </dgm:prSet>
      <dgm:spPr/>
    </dgm:pt>
    <dgm:pt modelId="{64976502-24C5-4AB5-83ED-301D3A2DCD7F}" type="pres">
      <dgm:prSet presAssocID="{28131372-C4C5-4D52-8592-62DA50B47EBE}" presName="sp" presStyleCnt="0"/>
      <dgm:spPr/>
    </dgm:pt>
    <dgm:pt modelId="{7DC35D7F-EFF4-4889-AF85-928A468FB7A5}" type="pres">
      <dgm:prSet presAssocID="{C96DB952-2D78-4CE3-90EF-FC53EC714520}" presName="linNode" presStyleCnt="0"/>
      <dgm:spPr/>
    </dgm:pt>
    <dgm:pt modelId="{F85D6E08-6A8C-4C51-902C-D4B84093E7A0}" type="pres">
      <dgm:prSet presAssocID="{C96DB952-2D78-4CE3-90EF-FC53EC714520}" presName="parentText" presStyleLbl="node1" presStyleIdx="4" presStyleCnt="6">
        <dgm:presLayoutVars>
          <dgm:chMax val="1"/>
          <dgm:bulletEnabled val="1"/>
        </dgm:presLayoutVars>
      </dgm:prSet>
      <dgm:spPr/>
    </dgm:pt>
    <dgm:pt modelId="{1381229D-7A97-4079-A3EE-047DBE5FB9BE}" type="pres">
      <dgm:prSet presAssocID="{C96DB952-2D78-4CE3-90EF-FC53EC714520}" presName="descendantText" presStyleLbl="alignAccFollowNode1" presStyleIdx="3" presStyleCnt="5">
        <dgm:presLayoutVars>
          <dgm:bulletEnabled val="1"/>
        </dgm:presLayoutVars>
      </dgm:prSet>
      <dgm:spPr/>
    </dgm:pt>
    <dgm:pt modelId="{69B96884-8148-4F4D-B13F-22291FB8D867}" type="pres">
      <dgm:prSet presAssocID="{BF629EB0-548E-49D6-B469-EFCCDD2D112C}" presName="sp" presStyleCnt="0"/>
      <dgm:spPr/>
    </dgm:pt>
    <dgm:pt modelId="{9E4BDE9C-3CB8-488A-ABF1-44F33658FBA6}" type="pres">
      <dgm:prSet presAssocID="{D8B0786C-F5FE-4094-B358-6D75B75DEC47}" presName="linNode" presStyleCnt="0"/>
      <dgm:spPr/>
    </dgm:pt>
    <dgm:pt modelId="{21F8DF58-46C7-493A-BD6C-753F5D469755}" type="pres">
      <dgm:prSet presAssocID="{D8B0786C-F5FE-4094-B358-6D75B75DEC47}" presName="parentText" presStyleLbl="node1" presStyleIdx="5" presStyleCnt="6">
        <dgm:presLayoutVars>
          <dgm:chMax val="1"/>
          <dgm:bulletEnabled val="1"/>
        </dgm:presLayoutVars>
      </dgm:prSet>
      <dgm:spPr/>
    </dgm:pt>
    <dgm:pt modelId="{90214747-1A45-468C-A3F5-7774131F48BB}" type="pres">
      <dgm:prSet presAssocID="{D8B0786C-F5FE-4094-B358-6D75B75DEC47}" presName="descendantText" presStyleLbl="alignAccFollowNode1" presStyleIdx="4" presStyleCnt="5">
        <dgm:presLayoutVars>
          <dgm:bulletEnabled val="1"/>
        </dgm:presLayoutVars>
      </dgm:prSet>
      <dgm:spPr/>
    </dgm:pt>
  </dgm:ptLst>
  <dgm:cxnLst>
    <dgm:cxn modelId="{4F5CB600-8601-4B7F-820D-F976A45C9031}" srcId="{53A5FA1B-9380-4092-BA74-A26CD8D4286A}" destId="{10F5B828-CBEE-4796-8241-9E146D174A8E}" srcOrd="0" destOrd="0" parTransId="{158A1355-BA18-488C-BDA2-0E8124BAB124}" sibTransId="{D72F919C-EDF5-4BCB-9038-CC3DC04500F4}"/>
    <dgm:cxn modelId="{F4D91002-7029-4333-BDF3-A71F45B4FDA7}" srcId="{C96DB952-2D78-4CE3-90EF-FC53EC714520}" destId="{F99296FB-1331-425A-8F9F-01E60E85C32E}" srcOrd="0" destOrd="0" parTransId="{4FC9C080-1793-4269-B0EC-E2EE89102F4C}" sibTransId="{0A41B6CC-318D-4F0C-B471-A60E77EE0D46}"/>
    <dgm:cxn modelId="{7F4D1E0F-80BF-49CC-8598-71E0757344B7}" type="presOf" srcId="{D8B0786C-F5FE-4094-B358-6D75B75DEC47}" destId="{21F8DF58-46C7-493A-BD6C-753F5D469755}" srcOrd="0" destOrd="0" presId="urn:microsoft.com/office/officeart/2005/8/layout/vList5"/>
    <dgm:cxn modelId="{BE316D12-97A8-46E2-9EB1-4351F11D4B89}" srcId="{8D8CB546-8173-4C5D-923D-7A23907733B1}" destId="{D8B0786C-F5FE-4094-B358-6D75B75DEC47}" srcOrd="5" destOrd="0" parTransId="{70817D2B-9F60-4928-A3EA-CC8E0DFCA0DC}" sibTransId="{D7ACC66F-4322-4CA3-A069-65387A00FD01}"/>
    <dgm:cxn modelId="{95886918-0F86-41E9-80E4-C14D657BAAA8}" srcId="{8D8CB546-8173-4C5D-923D-7A23907733B1}" destId="{53A5FA1B-9380-4092-BA74-A26CD8D4286A}" srcOrd="3" destOrd="0" parTransId="{2D7EA3D5-9A3F-4382-B745-3D4EE4057329}" sibTransId="{28131372-C4C5-4D52-8592-62DA50B47EBE}"/>
    <dgm:cxn modelId="{D99D981E-D36B-4AF2-8355-A552798DD0E0}" srcId="{AE5DED25-6F16-4C5C-A33F-A675BE521FCA}" destId="{6C00596F-0731-409A-B50D-D94B79F770D8}" srcOrd="0" destOrd="0" parTransId="{07C17ABF-AF99-4CE5-AE1D-FBFA84BE1C1E}" sibTransId="{18172B5B-A3FE-445A-98D7-3576C130E467}"/>
    <dgm:cxn modelId="{94198E25-6BAF-4D0E-A0C6-3C3E2F8B0FBB}" type="presOf" srcId="{AE5DED25-6F16-4C5C-A33F-A675BE521FCA}" destId="{0F2892F3-F586-4401-932F-270EB06B5C97}" srcOrd="0" destOrd="0" presId="urn:microsoft.com/office/officeart/2005/8/layout/vList5"/>
    <dgm:cxn modelId="{9508EE27-E203-40CE-A851-E8E007F5D603}" srcId="{D8B0786C-F5FE-4094-B358-6D75B75DEC47}" destId="{0D3CDCE4-DE2B-45B9-8D18-26E6457D410C}" srcOrd="0" destOrd="0" parTransId="{E4FF6907-2324-4BA6-A567-BF233F947BF7}" sibTransId="{02CF4073-D022-4DB6-9307-668738E552C9}"/>
    <dgm:cxn modelId="{24071061-D1AD-4C42-A94C-38DD9266676A}" type="presOf" srcId="{BB9D404E-38C7-4DC3-A059-031ED5B6FECF}" destId="{CE5AB555-4599-43DF-9D5B-298A79DA9F8E}" srcOrd="0" destOrd="0" presId="urn:microsoft.com/office/officeart/2005/8/layout/vList5"/>
    <dgm:cxn modelId="{93744842-833E-4DF5-ADB8-228F21966DEF}" srcId="{8D8CB546-8173-4C5D-923D-7A23907733B1}" destId="{33F9F993-C7C1-4D99-A571-E02CA221D5DF}" srcOrd="0" destOrd="0" parTransId="{58002183-7584-4E26-8976-2100FA78C564}" sibTransId="{180D637F-2CD3-461E-AD5A-6F0807BA1668}"/>
    <dgm:cxn modelId="{A7A70C46-03E7-4564-8D79-B5BAED341265}" type="presOf" srcId="{F99296FB-1331-425A-8F9F-01E60E85C32E}" destId="{1381229D-7A97-4079-A3EE-047DBE5FB9BE}" srcOrd="0" destOrd="0" presId="urn:microsoft.com/office/officeart/2005/8/layout/vList5"/>
    <dgm:cxn modelId="{4F8F834C-01B8-4EF1-B1B7-80C7C64E5D0E}" srcId="{8D8CB546-8173-4C5D-923D-7A23907733B1}" destId="{AE5DED25-6F16-4C5C-A33F-A675BE521FCA}" srcOrd="1" destOrd="0" parTransId="{C50F7A9E-5AD2-4803-96E4-D4A695FCC316}" sibTransId="{8180B776-54EC-4B8B-9F73-66AC751DF08D}"/>
    <dgm:cxn modelId="{504C7675-0040-4115-81A2-89A31E1D9A4C}" type="presOf" srcId="{C96DB952-2D78-4CE3-90EF-FC53EC714520}" destId="{F85D6E08-6A8C-4C51-902C-D4B84093E7A0}" srcOrd="0" destOrd="0" presId="urn:microsoft.com/office/officeart/2005/8/layout/vList5"/>
    <dgm:cxn modelId="{D802CD59-BC50-4FFE-9625-F83D67DFDFBE}" srcId="{8D8CB546-8173-4C5D-923D-7A23907733B1}" destId="{C96DB952-2D78-4CE3-90EF-FC53EC714520}" srcOrd="4" destOrd="0" parTransId="{1DF843E3-EADE-4A46-BF2F-74C979B3303B}" sibTransId="{BF629EB0-548E-49D6-B469-EFCCDD2D112C}"/>
    <dgm:cxn modelId="{0C2ACFAD-E199-46FE-B775-ED5867901D12}" srcId="{DBA98FA5-2788-4D48-AAF8-7A532EF92715}" destId="{BB9D404E-38C7-4DC3-A059-031ED5B6FECF}" srcOrd="0" destOrd="0" parTransId="{82E85CE2-23EE-4B8A-8249-CBEE1C36901F}" sibTransId="{FF1D5265-64D6-42AE-8BE5-987886483AE6}"/>
    <dgm:cxn modelId="{59EF19B3-A404-408C-BDAC-66066AEE691B}" type="presOf" srcId="{8D8CB546-8173-4C5D-923D-7A23907733B1}" destId="{830B35EB-9DE5-4DE0-82CF-4920D6232578}" srcOrd="0" destOrd="0" presId="urn:microsoft.com/office/officeart/2005/8/layout/vList5"/>
    <dgm:cxn modelId="{0D113FB9-1C11-4BD7-BBF8-BBB34C7A700F}" srcId="{8D8CB546-8173-4C5D-923D-7A23907733B1}" destId="{DBA98FA5-2788-4D48-AAF8-7A532EF92715}" srcOrd="2" destOrd="0" parTransId="{29B35AD2-B735-4FA5-91AB-539BD1CD30D1}" sibTransId="{F521A601-9A60-45F6-94FC-AC56D935196C}"/>
    <dgm:cxn modelId="{145133C4-1C75-4FDD-BF40-1F2409F71000}" type="presOf" srcId="{33F9F993-C7C1-4D99-A571-E02CA221D5DF}" destId="{053E7868-4134-4EC0-990E-52B062ED2B8F}" srcOrd="0" destOrd="0" presId="urn:microsoft.com/office/officeart/2005/8/layout/vList5"/>
    <dgm:cxn modelId="{08D7C3C5-FCDF-437A-8CC6-5842091ED0A0}" type="presOf" srcId="{10F5B828-CBEE-4796-8241-9E146D174A8E}" destId="{6B3200D0-3576-4D57-A308-153CFE49C125}" srcOrd="0" destOrd="0" presId="urn:microsoft.com/office/officeart/2005/8/layout/vList5"/>
    <dgm:cxn modelId="{C814DEC6-67D9-4479-A391-597523A558A0}" type="presOf" srcId="{53A5FA1B-9380-4092-BA74-A26CD8D4286A}" destId="{5EB59B11-8ECD-4D11-8991-BAD2C1C0FB5B}" srcOrd="0" destOrd="0" presId="urn:microsoft.com/office/officeart/2005/8/layout/vList5"/>
    <dgm:cxn modelId="{DB64BBC9-71E7-44B4-8E8B-AB8AD8CF5CC7}" type="presOf" srcId="{6C00596F-0731-409A-B50D-D94B79F770D8}" destId="{7A07D1A3-FEC5-4B10-BBBC-B085DDD677E0}" srcOrd="0" destOrd="0" presId="urn:microsoft.com/office/officeart/2005/8/layout/vList5"/>
    <dgm:cxn modelId="{227330CB-D6EB-40D0-916A-7946396FD1EB}" type="presOf" srcId="{0D3CDCE4-DE2B-45B9-8D18-26E6457D410C}" destId="{90214747-1A45-468C-A3F5-7774131F48BB}" srcOrd="0" destOrd="0" presId="urn:microsoft.com/office/officeart/2005/8/layout/vList5"/>
    <dgm:cxn modelId="{680FD8FF-4F6F-4D6D-8EF0-1AA6B086519F}" type="presOf" srcId="{DBA98FA5-2788-4D48-AAF8-7A532EF92715}" destId="{FBB8621E-27A3-4561-978A-07E665FABDB7}" srcOrd="0" destOrd="0" presId="urn:microsoft.com/office/officeart/2005/8/layout/vList5"/>
    <dgm:cxn modelId="{B6346370-C1FB-46EE-9EE9-ADF8FC29E219}" type="presParOf" srcId="{830B35EB-9DE5-4DE0-82CF-4920D6232578}" destId="{023E21C5-CC9D-4284-8658-17BE38D2974C}" srcOrd="0" destOrd="0" presId="urn:microsoft.com/office/officeart/2005/8/layout/vList5"/>
    <dgm:cxn modelId="{635ACCD4-6AF1-488F-B87C-C34616E5CDB2}" type="presParOf" srcId="{023E21C5-CC9D-4284-8658-17BE38D2974C}" destId="{053E7868-4134-4EC0-990E-52B062ED2B8F}" srcOrd="0" destOrd="0" presId="urn:microsoft.com/office/officeart/2005/8/layout/vList5"/>
    <dgm:cxn modelId="{F2B0FFB8-7E29-4F02-A828-526131B62375}" type="presParOf" srcId="{830B35EB-9DE5-4DE0-82CF-4920D6232578}" destId="{99052903-E941-4E81-B18F-C557A4D7EC37}" srcOrd="1" destOrd="0" presId="urn:microsoft.com/office/officeart/2005/8/layout/vList5"/>
    <dgm:cxn modelId="{8B69E9A1-F6C7-4F76-8C72-B73F38BFF276}" type="presParOf" srcId="{830B35EB-9DE5-4DE0-82CF-4920D6232578}" destId="{E5CF9F07-5247-4EF7-9229-80E290185076}" srcOrd="2" destOrd="0" presId="urn:microsoft.com/office/officeart/2005/8/layout/vList5"/>
    <dgm:cxn modelId="{653BEC99-34E2-4907-92F5-5DF10E8811E9}" type="presParOf" srcId="{E5CF9F07-5247-4EF7-9229-80E290185076}" destId="{0F2892F3-F586-4401-932F-270EB06B5C97}" srcOrd="0" destOrd="0" presId="urn:microsoft.com/office/officeart/2005/8/layout/vList5"/>
    <dgm:cxn modelId="{F8806C83-38EA-47A0-9505-D60CB8515081}" type="presParOf" srcId="{E5CF9F07-5247-4EF7-9229-80E290185076}" destId="{7A07D1A3-FEC5-4B10-BBBC-B085DDD677E0}" srcOrd="1" destOrd="0" presId="urn:microsoft.com/office/officeart/2005/8/layout/vList5"/>
    <dgm:cxn modelId="{09A9F3C8-7B54-4A1D-8D62-C4DEA5938EA9}" type="presParOf" srcId="{830B35EB-9DE5-4DE0-82CF-4920D6232578}" destId="{65E50BC4-8690-47E4-9AAB-6D39EC8CB913}" srcOrd="3" destOrd="0" presId="urn:microsoft.com/office/officeart/2005/8/layout/vList5"/>
    <dgm:cxn modelId="{12033FC1-7098-4EB4-AC5B-6BEA850EBA3D}" type="presParOf" srcId="{830B35EB-9DE5-4DE0-82CF-4920D6232578}" destId="{5277E223-99AA-4558-BC36-9F0EF7D9AABF}" srcOrd="4" destOrd="0" presId="urn:microsoft.com/office/officeart/2005/8/layout/vList5"/>
    <dgm:cxn modelId="{903A1AF5-CEE9-40A3-8A53-FD506E7764B5}" type="presParOf" srcId="{5277E223-99AA-4558-BC36-9F0EF7D9AABF}" destId="{FBB8621E-27A3-4561-978A-07E665FABDB7}" srcOrd="0" destOrd="0" presId="urn:microsoft.com/office/officeart/2005/8/layout/vList5"/>
    <dgm:cxn modelId="{E14CC699-40CE-4C87-B8EC-40F33E122B55}" type="presParOf" srcId="{5277E223-99AA-4558-BC36-9F0EF7D9AABF}" destId="{CE5AB555-4599-43DF-9D5B-298A79DA9F8E}" srcOrd="1" destOrd="0" presId="urn:microsoft.com/office/officeart/2005/8/layout/vList5"/>
    <dgm:cxn modelId="{1AE1FCCE-FB14-448F-A6AF-C8AC442615B1}" type="presParOf" srcId="{830B35EB-9DE5-4DE0-82CF-4920D6232578}" destId="{5CA473D4-DDAD-4D55-8853-B53C317A3769}" srcOrd="5" destOrd="0" presId="urn:microsoft.com/office/officeart/2005/8/layout/vList5"/>
    <dgm:cxn modelId="{ACF2E416-BD01-47B4-BDB2-BCCB769876C6}" type="presParOf" srcId="{830B35EB-9DE5-4DE0-82CF-4920D6232578}" destId="{2DB22F3D-3FAB-40D0-8F6D-522DCFABCD86}" srcOrd="6" destOrd="0" presId="urn:microsoft.com/office/officeart/2005/8/layout/vList5"/>
    <dgm:cxn modelId="{23B973D2-DD92-4BA5-8C5D-6DED2EC64638}" type="presParOf" srcId="{2DB22F3D-3FAB-40D0-8F6D-522DCFABCD86}" destId="{5EB59B11-8ECD-4D11-8991-BAD2C1C0FB5B}" srcOrd="0" destOrd="0" presId="urn:microsoft.com/office/officeart/2005/8/layout/vList5"/>
    <dgm:cxn modelId="{6A652D73-3C81-4463-9E2D-B398B7D48233}" type="presParOf" srcId="{2DB22F3D-3FAB-40D0-8F6D-522DCFABCD86}" destId="{6B3200D0-3576-4D57-A308-153CFE49C125}" srcOrd="1" destOrd="0" presId="urn:microsoft.com/office/officeart/2005/8/layout/vList5"/>
    <dgm:cxn modelId="{54F72228-A97F-4248-AE99-4C9A7AA67642}" type="presParOf" srcId="{830B35EB-9DE5-4DE0-82CF-4920D6232578}" destId="{64976502-24C5-4AB5-83ED-301D3A2DCD7F}" srcOrd="7" destOrd="0" presId="urn:microsoft.com/office/officeart/2005/8/layout/vList5"/>
    <dgm:cxn modelId="{B51A3B8F-35A1-4745-B8CA-72EF8AEDFFC1}" type="presParOf" srcId="{830B35EB-9DE5-4DE0-82CF-4920D6232578}" destId="{7DC35D7F-EFF4-4889-AF85-928A468FB7A5}" srcOrd="8" destOrd="0" presId="urn:microsoft.com/office/officeart/2005/8/layout/vList5"/>
    <dgm:cxn modelId="{CAFDB465-D7BB-4125-A585-F7C3F943CD41}" type="presParOf" srcId="{7DC35D7F-EFF4-4889-AF85-928A468FB7A5}" destId="{F85D6E08-6A8C-4C51-902C-D4B84093E7A0}" srcOrd="0" destOrd="0" presId="urn:microsoft.com/office/officeart/2005/8/layout/vList5"/>
    <dgm:cxn modelId="{B74D7042-EE81-4D34-9378-ED061DB72B02}" type="presParOf" srcId="{7DC35D7F-EFF4-4889-AF85-928A468FB7A5}" destId="{1381229D-7A97-4079-A3EE-047DBE5FB9BE}" srcOrd="1" destOrd="0" presId="urn:microsoft.com/office/officeart/2005/8/layout/vList5"/>
    <dgm:cxn modelId="{9317507F-A2E7-4EC9-8CEF-CB4AF74933BA}" type="presParOf" srcId="{830B35EB-9DE5-4DE0-82CF-4920D6232578}" destId="{69B96884-8148-4F4D-B13F-22291FB8D867}" srcOrd="9" destOrd="0" presId="urn:microsoft.com/office/officeart/2005/8/layout/vList5"/>
    <dgm:cxn modelId="{A5F93B3A-B4ED-45CC-8885-6A98F96A5ACC}" type="presParOf" srcId="{830B35EB-9DE5-4DE0-82CF-4920D6232578}" destId="{9E4BDE9C-3CB8-488A-ABF1-44F33658FBA6}" srcOrd="10" destOrd="0" presId="urn:microsoft.com/office/officeart/2005/8/layout/vList5"/>
    <dgm:cxn modelId="{1A87E672-C54B-4FE3-85C2-0ADE9FECD6A9}" type="presParOf" srcId="{9E4BDE9C-3CB8-488A-ABF1-44F33658FBA6}" destId="{21F8DF58-46C7-493A-BD6C-753F5D469755}" srcOrd="0" destOrd="0" presId="urn:microsoft.com/office/officeart/2005/8/layout/vList5"/>
    <dgm:cxn modelId="{F459D1CA-52C4-4E21-B4DB-0F2B33CA740E}" type="presParOf" srcId="{9E4BDE9C-3CB8-488A-ABF1-44F33658FBA6}" destId="{90214747-1A45-468C-A3F5-7774131F48B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881C5F-6478-400D-BF72-931470C1848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519B79DE-E5C5-44F6-8487-F26A15EC7C6C}">
      <dgm:prSet custT="1"/>
      <dgm:spPr/>
      <dgm:t>
        <a:bodyPr/>
        <a:lstStyle/>
        <a:p>
          <a:r>
            <a:rPr lang="en-US" sz="3200" b="1">
              <a:latin typeface="+mj-lt"/>
            </a:rPr>
            <a:t>Accessibility: </a:t>
          </a:r>
          <a:endParaRPr lang="en-CA" sz="3200">
            <a:latin typeface="+mj-lt"/>
          </a:endParaRPr>
        </a:p>
      </dgm:t>
    </dgm:pt>
    <dgm:pt modelId="{3BCD5B33-7228-4213-B85A-4893D3AE2152}" type="parTrans" cxnId="{3792A5F4-FEDC-49D4-B8F6-076C3D83BDFB}">
      <dgm:prSet/>
      <dgm:spPr/>
      <dgm:t>
        <a:bodyPr/>
        <a:lstStyle/>
        <a:p>
          <a:endParaRPr lang="en-CA"/>
        </a:p>
      </dgm:t>
    </dgm:pt>
    <dgm:pt modelId="{78494CE0-0B31-455E-9BEC-CE4E5A3ABB88}" type="sibTrans" cxnId="{3792A5F4-FEDC-49D4-B8F6-076C3D83BDFB}">
      <dgm:prSet/>
      <dgm:spPr/>
      <dgm:t>
        <a:bodyPr/>
        <a:lstStyle/>
        <a:p>
          <a:endParaRPr lang="en-CA"/>
        </a:p>
      </dgm:t>
    </dgm:pt>
    <dgm:pt modelId="{B6B6ADE7-F48C-424E-B624-8B4B078D8249}">
      <dgm:prSet/>
      <dgm:spPr/>
      <dgm:t>
        <a:bodyPr/>
        <a:lstStyle/>
        <a:p>
          <a:r>
            <a:rPr lang="en-US" i="1">
              <a:latin typeface="+mn-lt"/>
            </a:rPr>
            <a:t>Being approachable, available and easy to talk to by</a:t>
          </a:r>
          <a:r>
            <a:rPr lang="en-US">
              <a:latin typeface="+mn-lt"/>
            </a:rPr>
            <a:t> </a:t>
          </a:r>
          <a:r>
            <a:rPr lang="en-US" i="1">
              <a:latin typeface="+mn-lt"/>
            </a:rPr>
            <a:t>acting fairly and taking responsibility for one’s actions</a:t>
          </a:r>
          <a:endParaRPr lang="en-CA">
            <a:latin typeface="+mn-lt"/>
          </a:endParaRPr>
        </a:p>
      </dgm:t>
    </dgm:pt>
    <dgm:pt modelId="{1F448721-5431-4E69-AAC9-9D7B4E9F0E93}" type="parTrans" cxnId="{706C40CF-05F8-43C3-890A-7BBB4FB891C0}">
      <dgm:prSet/>
      <dgm:spPr/>
      <dgm:t>
        <a:bodyPr/>
        <a:lstStyle/>
        <a:p>
          <a:endParaRPr lang="en-CA"/>
        </a:p>
      </dgm:t>
    </dgm:pt>
    <dgm:pt modelId="{6C7546A1-06A3-4F90-BC11-CB077586C1F3}" type="sibTrans" cxnId="{706C40CF-05F8-43C3-890A-7BBB4FB891C0}">
      <dgm:prSet/>
      <dgm:spPr/>
      <dgm:t>
        <a:bodyPr/>
        <a:lstStyle/>
        <a:p>
          <a:endParaRPr lang="en-CA"/>
        </a:p>
      </dgm:t>
    </dgm:pt>
    <dgm:pt modelId="{F55B0D2F-915C-4BF0-AF07-F54CC8E41A67}" type="pres">
      <dgm:prSet presAssocID="{0B881C5F-6478-400D-BF72-931470C1848C}" presName="linear" presStyleCnt="0">
        <dgm:presLayoutVars>
          <dgm:dir/>
          <dgm:animLvl val="lvl"/>
          <dgm:resizeHandles val="exact"/>
        </dgm:presLayoutVars>
      </dgm:prSet>
      <dgm:spPr/>
    </dgm:pt>
    <dgm:pt modelId="{1B6E64CC-7070-4116-A49A-2A4CC5CEDE37}" type="pres">
      <dgm:prSet presAssocID="{519B79DE-E5C5-44F6-8487-F26A15EC7C6C}" presName="parentLin" presStyleCnt="0"/>
      <dgm:spPr/>
    </dgm:pt>
    <dgm:pt modelId="{B1A8F66B-C824-49B2-AFFE-E56E3F069A98}" type="pres">
      <dgm:prSet presAssocID="{519B79DE-E5C5-44F6-8487-F26A15EC7C6C}" presName="parentLeftMargin" presStyleLbl="node1" presStyleIdx="0" presStyleCnt="1"/>
      <dgm:spPr/>
    </dgm:pt>
    <dgm:pt modelId="{15914D81-674B-4FC4-9B70-8F16BE51BCF1}" type="pres">
      <dgm:prSet presAssocID="{519B79DE-E5C5-44F6-8487-F26A15EC7C6C}" presName="parentText" presStyleLbl="node1" presStyleIdx="0" presStyleCnt="1" custScaleX="111004">
        <dgm:presLayoutVars>
          <dgm:chMax val="0"/>
          <dgm:bulletEnabled val="1"/>
        </dgm:presLayoutVars>
      </dgm:prSet>
      <dgm:spPr/>
    </dgm:pt>
    <dgm:pt modelId="{A1A0829C-CD19-4BC5-BF4C-1FAEEC76696F}" type="pres">
      <dgm:prSet presAssocID="{519B79DE-E5C5-44F6-8487-F26A15EC7C6C}" presName="negativeSpace" presStyleCnt="0"/>
      <dgm:spPr/>
    </dgm:pt>
    <dgm:pt modelId="{4E2DA74E-F6DC-4998-94AF-E330F15BEA87}" type="pres">
      <dgm:prSet presAssocID="{519B79DE-E5C5-44F6-8487-F26A15EC7C6C}" presName="childText" presStyleLbl="conFgAcc1" presStyleIdx="0" presStyleCnt="1" custScaleX="98869">
        <dgm:presLayoutVars>
          <dgm:bulletEnabled val="1"/>
        </dgm:presLayoutVars>
      </dgm:prSet>
      <dgm:spPr/>
    </dgm:pt>
  </dgm:ptLst>
  <dgm:cxnLst>
    <dgm:cxn modelId="{B280CC77-4797-4A61-834E-B04D9773D812}" type="presOf" srcId="{519B79DE-E5C5-44F6-8487-F26A15EC7C6C}" destId="{15914D81-674B-4FC4-9B70-8F16BE51BCF1}" srcOrd="1" destOrd="0" presId="urn:microsoft.com/office/officeart/2005/8/layout/list1"/>
    <dgm:cxn modelId="{E28CE57B-9D0B-4781-8C59-7175F71F742E}" type="presOf" srcId="{519B79DE-E5C5-44F6-8487-F26A15EC7C6C}" destId="{B1A8F66B-C824-49B2-AFFE-E56E3F069A98}" srcOrd="0" destOrd="0" presId="urn:microsoft.com/office/officeart/2005/8/layout/list1"/>
    <dgm:cxn modelId="{86336E86-2FA2-4DFD-96B4-B5B8C3BEDD75}" type="presOf" srcId="{B6B6ADE7-F48C-424E-B624-8B4B078D8249}" destId="{4E2DA74E-F6DC-4998-94AF-E330F15BEA87}" srcOrd="0" destOrd="0" presId="urn:microsoft.com/office/officeart/2005/8/layout/list1"/>
    <dgm:cxn modelId="{75D2C68A-3CC1-412A-932E-9BCA34EA57C2}" type="presOf" srcId="{0B881C5F-6478-400D-BF72-931470C1848C}" destId="{F55B0D2F-915C-4BF0-AF07-F54CC8E41A67}" srcOrd="0" destOrd="0" presId="urn:microsoft.com/office/officeart/2005/8/layout/list1"/>
    <dgm:cxn modelId="{706C40CF-05F8-43C3-890A-7BBB4FB891C0}" srcId="{519B79DE-E5C5-44F6-8487-F26A15EC7C6C}" destId="{B6B6ADE7-F48C-424E-B624-8B4B078D8249}" srcOrd="0" destOrd="0" parTransId="{1F448721-5431-4E69-AAC9-9D7B4E9F0E93}" sibTransId="{6C7546A1-06A3-4F90-BC11-CB077586C1F3}"/>
    <dgm:cxn modelId="{3792A5F4-FEDC-49D4-B8F6-076C3D83BDFB}" srcId="{0B881C5F-6478-400D-BF72-931470C1848C}" destId="{519B79DE-E5C5-44F6-8487-F26A15EC7C6C}" srcOrd="0" destOrd="0" parTransId="{3BCD5B33-7228-4213-B85A-4893D3AE2152}" sibTransId="{78494CE0-0B31-455E-9BEC-CE4E5A3ABB88}"/>
    <dgm:cxn modelId="{1ACA4C94-73AC-47DC-9F5E-87C13AB53C8C}" type="presParOf" srcId="{F55B0D2F-915C-4BF0-AF07-F54CC8E41A67}" destId="{1B6E64CC-7070-4116-A49A-2A4CC5CEDE37}" srcOrd="0" destOrd="0" presId="urn:microsoft.com/office/officeart/2005/8/layout/list1"/>
    <dgm:cxn modelId="{69A6F67A-DF97-4037-9BCB-A77F5CE5A136}" type="presParOf" srcId="{1B6E64CC-7070-4116-A49A-2A4CC5CEDE37}" destId="{B1A8F66B-C824-49B2-AFFE-E56E3F069A98}" srcOrd="0" destOrd="0" presId="urn:microsoft.com/office/officeart/2005/8/layout/list1"/>
    <dgm:cxn modelId="{0E52F5ED-3493-4C2A-8B42-30FA84563375}" type="presParOf" srcId="{1B6E64CC-7070-4116-A49A-2A4CC5CEDE37}" destId="{15914D81-674B-4FC4-9B70-8F16BE51BCF1}" srcOrd="1" destOrd="0" presId="urn:microsoft.com/office/officeart/2005/8/layout/list1"/>
    <dgm:cxn modelId="{D884AA02-7533-4B87-85E8-D27418562A6A}" type="presParOf" srcId="{F55B0D2F-915C-4BF0-AF07-F54CC8E41A67}" destId="{A1A0829C-CD19-4BC5-BF4C-1FAEEC76696F}" srcOrd="1" destOrd="0" presId="urn:microsoft.com/office/officeart/2005/8/layout/list1"/>
    <dgm:cxn modelId="{0A6B4AFF-7C9C-4756-94B1-25A7F919288E}" type="presParOf" srcId="{F55B0D2F-915C-4BF0-AF07-F54CC8E41A67}" destId="{4E2DA74E-F6DC-4998-94AF-E330F15BEA87}"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8CB546-8173-4C5D-923D-7A23907733B1}"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AE5DED25-6F16-4C5C-A33F-A675BE521FCA}">
      <dgm:prSet phldrT="[Text]" custT="1"/>
      <dgm:spPr/>
      <dgm:t>
        <a:bodyPr/>
        <a:lstStyle/>
        <a:p>
          <a:pPr>
            <a:spcAft>
              <a:spcPts val="0"/>
            </a:spcAft>
          </a:pPr>
          <a:r>
            <a:rPr lang="en-US" sz="1800" b="1">
              <a:latin typeface="Calibri Light"/>
              <a:cs typeface="Calibri"/>
            </a:rPr>
            <a:t>5</a:t>
          </a:r>
          <a:r>
            <a:rPr lang="en-US" sz="1800" b="1" i="0" u="none" strike="noStrike" cap="none" baseline="0" noProof="0">
              <a:solidFill>
                <a:srgbClr val="010000"/>
              </a:solidFill>
              <a:latin typeface="Calibri Light"/>
              <a:cs typeface="Calibri Light"/>
            </a:rPr>
            <a:t> </a:t>
          </a:r>
          <a:endParaRPr lang="en-US" sz="1800"/>
        </a:p>
        <a:p>
          <a:pPr>
            <a:spcAft>
              <a:spcPts val="0"/>
            </a:spcAft>
          </a:pPr>
          <a:r>
            <a:rPr lang="en-US" sz="1800" b="1" i="0" u="none" strike="noStrike" cap="none" baseline="0" noProof="0">
              <a:latin typeface="Calibri Light"/>
              <a:cs typeface="Calibri"/>
            </a:rPr>
            <a:t>Always and Is an example </a:t>
          </a:r>
        </a:p>
        <a:p>
          <a:pPr>
            <a:spcAft>
              <a:spcPts val="0"/>
            </a:spcAft>
          </a:pPr>
          <a:r>
            <a:rPr lang="en-US" sz="1800" b="1" i="0" u="none" strike="noStrike" cap="none" baseline="0" noProof="0">
              <a:latin typeface="Calibri Light"/>
              <a:cs typeface="Calibri"/>
            </a:rPr>
            <a:t>to or could train others </a:t>
          </a:r>
          <a:endParaRPr lang="en-US" sz="1800" b="1">
            <a:latin typeface="Calibri Light"/>
            <a:cs typeface="Calibri Light"/>
          </a:endParaRPr>
        </a:p>
      </dgm:t>
    </dgm:pt>
    <dgm:pt modelId="{C50F7A9E-5AD2-4803-96E4-D4A695FCC316}" type="parTrans" cxnId="{4F8F834C-01B8-4EF1-B1B7-80C7C64E5D0E}">
      <dgm:prSet/>
      <dgm:spPr/>
      <dgm:t>
        <a:bodyPr/>
        <a:lstStyle/>
        <a:p>
          <a:endParaRPr lang="en-US"/>
        </a:p>
      </dgm:t>
    </dgm:pt>
    <dgm:pt modelId="{8180B776-54EC-4B8B-9F73-66AC751DF08D}" type="sibTrans" cxnId="{4F8F834C-01B8-4EF1-B1B7-80C7C64E5D0E}">
      <dgm:prSet/>
      <dgm:spPr/>
      <dgm:t>
        <a:bodyPr/>
        <a:lstStyle/>
        <a:p>
          <a:endParaRPr lang="en-US"/>
        </a:p>
      </dgm:t>
    </dgm:pt>
    <dgm:pt modelId="{DBA98FA5-2788-4D48-AAF8-7A532EF92715}">
      <dgm:prSet phldrT="[Text]" custT="1"/>
      <dgm:spPr/>
      <dgm:t>
        <a:bodyPr/>
        <a:lstStyle/>
        <a:p>
          <a:pPr rtl="0">
            <a:spcAft>
              <a:spcPts val="600"/>
            </a:spcAft>
          </a:pPr>
          <a:r>
            <a:rPr lang="en-CA" sz="2000" b="1">
              <a:latin typeface="Calibri Light" panose="020F0302020204030204"/>
            </a:rPr>
            <a:t>4</a:t>
          </a:r>
        </a:p>
        <a:p>
          <a:pPr rtl="0">
            <a:spcAft>
              <a:spcPts val="600"/>
            </a:spcAft>
          </a:pPr>
          <a:r>
            <a:rPr lang="en-CA" sz="2000" b="1">
              <a:latin typeface="Calibri Light" panose="020F0302020204030204"/>
            </a:rPr>
            <a:t>Consistently</a:t>
          </a:r>
        </a:p>
      </dgm:t>
    </dgm:pt>
    <dgm:pt modelId="{29B35AD2-B735-4FA5-91AB-539BD1CD30D1}" type="parTrans" cxnId="{0D113FB9-1C11-4BD7-BBF8-BBB34C7A700F}">
      <dgm:prSet/>
      <dgm:spPr/>
      <dgm:t>
        <a:bodyPr/>
        <a:lstStyle/>
        <a:p>
          <a:endParaRPr lang="en-US"/>
        </a:p>
      </dgm:t>
    </dgm:pt>
    <dgm:pt modelId="{F521A601-9A60-45F6-94FC-AC56D935196C}" type="sibTrans" cxnId="{0D113FB9-1C11-4BD7-BBF8-BBB34C7A700F}">
      <dgm:prSet/>
      <dgm:spPr/>
      <dgm:t>
        <a:bodyPr/>
        <a:lstStyle/>
        <a:p>
          <a:endParaRPr lang="en-US"/>
        </a:p>
      </dgm:t>
    </dgm:pt>
    <dgm:pt modelId="{BB9D404E-38C7-4DC3-A059-031ED5B6FECF}">
      <dgm:prSet phldrT="[Text]" custT="1"/>
      <dgm:spPr/>
      <dgm:t>
        <a:bodyPr/>
        <a:lstStyle/>
        <a:p>
          <a:pPr rtl="0"/>
          <a:r>
            <a:rPr lang="en-US" sz="1200" b="0">
              <a:solidFill>
                <a:schemeClr val="tx1"/>
              </a:solidFill>
              <a:effectLst/>
              <a:latin typeface="+mj-lt"/>
              <a:ea typeface="Times New Roman" panose="02020603050405020304" pitchFamily="18" charset="0"/>
              <a:cs typeface="Calibri" panose="020F0502020204030204" pitchFamily="34" charset="0"/>
            </a:rPr>
            <a:t>The employee consistently takes responsibility and accomplishes work goals within accepted timeframes. They consistently take initiative to communicate the appropriate information through the appropriate channels and is able to make quick confident decisions to prioritize and organize competing tasks.</a:t>
          </a:r>
          <a:r>
            <a:rPr lang="en-CA" sz="1200" b="0">
              <a:solidFill>
                <a:schemeClr val="tx1"/>
              </a:solidFill>
              <a:effectLst/>
              <a:latin typeface="+mj-lt"/>
              <a:ea typeface="Times New Roman" panose="02020603050405020304" pitchFamily="18" charset="0"/>
              <a:cs typeface="Calibri" panose="020F0502020204030204" pitchFamily="34" charset="0"/>
            </a:rPr>
            <a:t> </a:t>
          </a:r>
          <a:endParaRPr lang="en-US" sz="1200" b="0">
            <a:solidFill>
              <a:schemeClr val="tx1"/>
            </a:solidFill>
            <a:latin typeface="+mj-lt"/>
            <a:cs typeface="Calibri Light"/>
          </a:endParaRPr>
        </a:p>
      </dgm:t>
    </dgm:pt>
    <dgm:pt modelId="{82E85CE2-23EE-4B8A-8249-CBEE1C36901F}" type="parTrans" cxnId="{0C2ACFAD-E199-46FE-B775-ED5867901D12}">
      <dgm:prSet/>
      <dgm:spPr/>
      <dgm:t>
        <a:bodyPr/>
        <a:lstStyle/>
        <a:p>
          <a:endParaRPr lang="en-US"/>
        </a:p>
      </dgm:t>
    </dgm:pt>
    <dgm:pt modelId="{FF1D5265-64D6-42AE-8BE5-987886483AE6}" type="sibTrans" cxnId="{0C2ACFAD-E199-46FE-B775-ED5867901D12}">
      <dgm:prSet/>
      <dgm:spPr/>
      <dgm:t>
        <a:bodyPr/>
        <a:lstStyle/>
        <a:p>
          <a:endParaRPr lang="en-US"/>
        </a:p>
      </dgm:t>
    </dgm:pt>
    <dgm:pt modelId="{C96DB952-2D78-4CE3-90EF-FC53EC714520}">
      <dgm:prSet phldrT="[Text]" custT="1"/>
      <dgm:spPr/>
      <dgm:t>
        <a:bodyPr/>
        <a:lstStyle/>
        <a:p>
          <a:pPr rtl="0">
            <a:spcAft>
              <a:spcPts val="600"/>
            </a:spcAft>
          </a:pPr>
          <a:r>
            <a:rPr lang="en-US" sz="2000" b="1">
              <a:solidFill>
                <a:schemeClr val="bg1"/>
              </a:solidFill>
              <a:latin typeface="Calibri Light" panose="020F0302020204030204"/>
            </a:rPr>
            <a:t>2</a:t>
          </a:r>
        </a:p>
        <a:p>
          <a:pPr rtl="0">
            <a:spcAft>
              <a:spcPts val="600"/>
            </a:spcAft>
          </a:pPr>
          <a:r>
            <a:rPr lang="en-US" sz="2000" b="1">
              <a:solidFill>
                <a:schemeClr val="bg1"/>
              </a:solidFill>
              <a:latin typeface="Calibri Light" panose="020F0302020204030204"/>
            </a:rPr>
            <a:t>Seldom and Needs Coaching </a:t>
          </a:r>
          <a:endParaRPr lang="en-CA" sz="2000" b="1">
            <a:solidFill>
              <a:schemeClr val="bg1"/>
            </a:solidFill>
            <a:latin typeface="Calibri Light" panose="020F0302020204030204"/>
          </a:endParaRPr>
        </a:p>
      </dgm:t>
    </dgm:pt>
    <dgm:pt modelId="{1DF843E3-EADE-4A46-BF2F-74C979B3303B}" type="parTrans" cxnId="{D802CD59-BC50-4FFE-9625-F83D67DFDFBE}">
      <dgm:prSet/>
      <dgm:spPr/>
      <dgm:t>
        <a:bodyPr/>
        <a:lstStyle/>
        <a:p>
          <a:endParaRPr lang="en-US"/>
        </a:p>
      </dgm:t>
    </dgm:pt>
    <dgm:pt modelId="{BF629EB0-548E-49D6-B469-EFCCDD2D112C}" type="sibTrans" cxnId="{D802CD59-BC50-4FFE-9625-F83D67DFDFBE}">
      <dgm:prSet/>
      <dgm:spPr/>
      <dgm:t>
        <a:bodyPr/>
        <a:lstStyle/>
        <a:p>
          <a:endParaRPr lang="en-US"/>
        </a:p>
      </dgm:t>
    </dgm:pt>
    <dgm:pt modelId="{D8B0786C-F5FE-4094-B358-6D75B75DEC47}">
      <dgm:prSet custT="1"/>
      <dgm:spPr/>
      <dgm:t>
        <a:bodyPr/>
        <a:lstStyle/>
        <a:p>
          <a:pPr rtl="0">
            <a:spcAft>
              <a:spcPts val="0"/>
            </a:spcAft>
          </a:pPr>
          <a:r>
            <a:rPr lang="en-US" sz="1800" b="1">
              <a:latin typeface="Calibri Light"/>
              <a:cs typeface="Calibri"/>
            </a:rPr>
            <a:t>1</a:t>
          </a:r>
        </a:p>
        <a:p>
          <a:pPr>
            <a:spcAft>
              <a:spcPts val="0"/>
            </a:spcAft>
          </a:pPr>
          <a:r>
            <a:rPr lang="en-US" sz="1800" b="1">
              <a:latin typeface="Calibri Light"/>
              <a:cs typeface="Calibri"/>
            </a:rPr>
            <a:t>Unaware or Uninterested</a:t>
          </a:r>
        </a:p>
        <a:p>
          <a:pPr>
            <a:spcAft>
              <a:spcPts val="0"/>
            </a:spcAft>
          </a:pPr>
          <a:r>
            <a:rPr lang="en-US" sz="1800" b="1">
              <a:latin typeface="Calibri Light"/>
              <a:cs typeface="Calibri"/>
            </a:rPr>
            <a:t>or Refuses </a:t>
          </a:r>
          <a:endParaRPr lang="en-US" sz="1800" b="1">
            <a:latin typeface="Calibri Light"/>
            <a:cs typeface="Calibri Light"/>
          </a:endParaRPr>
        </a:p>
      </dgm:t>
    </dgm:pt>
    <dgm:pt modelId="{70817D2B-9F60-4928-A3EA-CC8E0DFCA0DC}" type="parTrans" cxnId="{BE316D12-97A8-46E2-9EB1-4351F11D4B89}">
      <dgm:prSet/>
      <dgm:spPr/>
      <dgm:t>
        <a:bodyPr/>
        <a:lstStyle/>
        <a:p>
          <a:endParaRPr lang="en-CA"/>
        </a:p>
      </dgm:t>
    </dgm:pt>
    <dgm:pt modelId="{D7ACC66F-4322-4CA3-A069-65387A00FD01}" type="sibTrans" cxnId="{BE316D12-97A8-46E2-9EB1-4351F11D4B89}">
      <dgm:prSet/>
      <dgm:spPr/>
      <dgm:t>
        <a:bodyPr/>
        <a:lstStyle/>
        <a:p>
          <a:endParaRPr lang="en-US"/>
        </a:p>
      </dgm:t>
    </dgm:pt>
    <dgm:pt modelId="{D91C1BBB-E806-456B-A99B-17C43BEBACCC}">
      <dgm:prSet custT="1"/>
      <dgm:spPr/>
      <dgm:t>
        <a:bodyPr/>
        <a:lstStyle/>
        <a:p>
          <a:pPr rtl="0">
            <a:spcAft>
              <a:spcPts val="600"/>
            </a:spcAft>
          </a:pPr>
          <a:r>
            <a:rPr lang="en-US" sz="2000" b="1">
              <a:latin typeface="Calibri Light" panose="020F0302020204030204"/>
            </a:rPr>
            <a:t>3</a:t>
          </a:r>
        </a:p>
        <a:p>
          <a:pPr rtl="0">
            <a:spcAft>
              <a:spcPts val="600"/>
            </a:spcAft>
          </a:pPr>
          <a:r>
            <a:rPr lang="en-US" sz="2000" b="1">
              <a:latin typeface="Calibri Light" panose="020F0302020204030204"/>
            </a:rPr>
            <a:t>Often and is Improving </a:t>
          </a:r>
          <a:endParaRPr lang="en-CA" sz="2000" b="1">
            <a:latin typeface="Calibri Light" panose="020F0302020204030204"/>
          </a:endParaRPr>
        </a:p>
      </dgm:t>
    </dgm:pt>
    <dgm:pt modelId="{B4784AAF-4724-4F47-8383-F36D2AD730C8}" type="parTrans" cxnId="{24E71AAC-F6E6-4AF0-A050-F2F9023832C2}">
      <dgm:prSet/>
      <dgm:spPr/>
      <dgm:t>
        <a:bodyPr/>
        <a:lstStyle/>
        <a:p>
          <a:endParaRPr lang="en-CA"/>
        </a:p>
      </dgm:t>
    </dgm:pt>
    <dgm:pt modelId="{D0A1F5F1-C2BF-4FAA-BE70-79D0D7FBD278}" type="sibTrans" cxnId="{24E71AAC-F6E6-4AF0-A050-F2F9023832C2}">
      <dgm:prSet/>
      <dgm:spPr/>
      <dgm:t>
        <a:bodyPr/>
        <a:lstStyle/>
        <a:p>
          <a:endParaRPr lang="en-US"/>
        </a:p>
      </dgm:t>
    </dgm:pt>
    <dgm:pt modelId="{B3D3A8E6-CD7F-4A06-9819-5A75FE78E1E2}">
      <dgm:prSet custT="1"/>
      <dgm:spPr/>
      <dgm:t>
        <a:bodyPr/>
        <a:lstStyle/>
        <a:p>
          <a:pPr rtl="0"/>
          <a:r>
            <a:rPr lang="en-US" sz="1200">
              <a:solidFill>
                <a:schemeClr val="tx1"/>
              </a:solidFill>
              <a:latin typeface="+mj-lt"/>
              <a:cs typeface="Calibri"/>
            </a:rPr>
            <a:t>The employee always takes responsibility and accomplishes work goals within accepted timeframes. They always take initiative to communicate the appropriate information through the appropriate channels and is able to make quick confident decisions to prioritize and organize competing tasks. </a:t>
          </a:r>
          <a:endParaRPr lang="en-US" sz="1200">
            <a:solidFill>
              <a:schemeClr val="tx1"/>
            </a:solidFill>
            <a:latin typeface="+mj-lt"/>
            <a:cs typeface="Calibri Light"/>
          </a:endParaRPr>
        </a:p>
      </dgm:t>
    </dgm:pt>
    <dgm:pt modelId="{B9119EB1-F67B-415B-8C36-874274D65768}" type="parTrans" cxnId="{0E687EB1-0C90-494F-B087-E8D130F962A4}">
      <dgm:prSet/>
      <dgm:spPr/>
      <dgm:t>
        <a:bodyPr/>
        <a:lstStyle/>
        <a:p>
          <a:endParaRPr lang="en-CA"/>
        </a:p>
      </dgm:t>
    </dgm:pt>
    <dgm:pt modelId="{C8C1F9F8-EB79-4082-83AD-5D570695BE50}" type="sibTrans" cxnId="{0E687EB1-0C90-494F-B087-E8D130F962A4}">
      <dgm:prSet/>
      <dgm:spPr/>
      <dgm:t>
        <a:bodyPr/>
        <a:lstStyle/>
        <a:p>
          <a:endParaRPr lang="en-US"/>
        </a:p>
      </dgm:t>
    </dgm:pt>
    <dgm:pt modelId="{6767D8A6-59D1-48D7-B262-320CFD8F7771}">
      <dgm:prSet phldr="0"/>
      <dgm:spPr/>
      <dgm:t>
        <a:bodyPr/>
        <a:lstStyle/>
        <a:p>
          <a:pPr rtl="0"/>
          <a:r>
            <a:rPr lang="en-US">
              <a:latin typeface="Calibri Light"/>
              <a:cs typeface="Calibri"/>
            </a:rPr>
            <a:t>The employee often takes responsibility and accomplishes work goals within accepted timeframes. They often take initiative to communicate the appropriate information through the appropriate channels and is able to make quick confident decisions to prioritize and organize competing tasks. </a:t>
          </a:r>
          <a:endParaRPr lang="en-US">
            <a:latin typeface="Calibri Light"/>
            <a:cs typeface="Calibri Light"/>
          </a:endParaRPr>
        </a:p>
      </dgm:t>
    </dgm:pt>
    <dgm:pt modelId="{1F841FF5-E1EF-44E5-A9A2-279A916CA26C}" type="parTrans" cxnId="{1ED6D5DE-3673-4733-B433-8F27F62F4A8F}">
      <dgm:prSet/>
      <dgm:spPr/>
      <dgm:t>
        <a:bodyPr/>
        <a:lstStyle/>
        <a:p>
          <a:endParaRPr lang="en-CA"/>
        </a:p>
      </dgm:t>
    </dgm:pt>
    <dgm:pt modelId="{987B8436-BEBF-47FD-B7DE-837B736F5A11}" type="sibTrans" cxnId="{1ED6D5DE-3673-4733-B433-8F27F62F4A8F}">
      <dgm:prSet/>
      <dgm:spPr/>
      <dgm:t>
        <a:bodyPr/>
        <a:lstStyle/>
        <a:p>
          <a:endParaRPr lang="en-US"/>
        </a:p>
      </dgm:t>
    </dgm:pt>
    <dgm:pt modelId="{1DB35B1F-DCA5-4248-AE3F-70B194019833}">
      <dgm:prSet custT="1"/>
      <dgm:spPr/>
      <dgm:t>
        <a:bodyPr/>
        <a:lstStyle/>
        <a:p>
          <a:pPr rtl="0"/>
          <a:r>
            <a:rPr lang="en-US" sz="1200">
              <a:effectLst/>
              <a:latin typeface="+mj-lt"/>
              <a:ea typeface="Times New Roman" panose="02020603050405020304" pitchFamily="18" charset="0"/>
            </a:rPr>
            <a:t>The employee seldom takes responsibility and does not always accomplishing work goals within accepted timeframes. They occasionally take initiative to communicate the appropriate information through the appropriate channels and has difficult in making quick confident decisions to prioritize and organize competing tasks.</a:t>
          </a:r>
          <a:r>
            <a:rPr lang="en-CA" sz="1200">
              <a:effectLst/>
              <a:latin typeface="+mj-lt"/>
              <a:ea typeface="Times New Roman" panose="02020603050405020304" pitchFamily="18" charset="0"/>
            </a:rPr>
            <a:t> </a:t>
          </a:r>
          <a:endParaRPr lang="en-US" sz="1200">
            <a:latin typeface="+mj-lt"/>
            <a:cs typeface="Calibri Light"/>
          </a:endParaRPr>
        </a:p>
      </dgm:t>
    </dgm:pt>
    <dgm:pt modelId="{3EE4782D-1B92-4E84-AF99-36214BAFDCE2}" type="parTrans" cxnId="{3E6CB797-335F-40BB-948E-263B5C2FD349}">
      <dgm:prSet/>
      <dgm:spPr/>
      <dgm:t>
        <a:bodyPr/>
        <a:lstStyle/>
        <a:p>
          <a:endParaRPr lang="en-CA"/>
        </a:p>
      </dgm:t>
    </dgm:pt>
    <dgm:pt modelId="{946A0C81-F1C6-4239-8929-BDBF788F1891}" type="sibTrans" cxnId="{3E6CB797-335F-40BB-948E-263B5C2FD349}">
      <dgm:prSet/>
      <dgm:spPr/>
      <dgm:t>
        <a:bodyPr/>
        <a:lstStyle/>
        <a:p>
          <a:endParaRPr lang="en-US"/>
        </a:p>
      </dgm:t>
    </dgm:pt>
    <dgm:pt modelId="{661A5592-5C52-4E15-A7CA-9737C2B935B1}">
      <dgm:prSet phldr="0"/>
      <dgm:spPr/>
      <dgm:t>
        <a:bodyPr/>
        <a:lstStyle/>
        <a:p>
          <a:pPr rtl="0"/>
          <a:r>
            <a:rPr lang="en-US">
              <a:latin typeface="Calibri Light"/>
              <a:cs typeface="Calibri"/>
            </a:rPr>
            <a:t>The employee never takes responsibility for not accomplishing work goals within accepted timeframes. They seldomly communicate the appropriate information through the appropriate channels and is not able to make quick confident decisions to prioritize and organize competing tasks. </a:t>
          </a:r>
          <a:endParaRPr lang="en-US">
            <a:latin typeface="Calibri Light"/>
            <a:cs typeface="Calibri Light"/>
          </a:endParaRPr>
        </a:p>
      </dgm:t>
    </dgm:pt>
    <dgm:pt modelId="{674C5FF9-8CE3-46D7-9707-6B4C437F9205}" type="parTrans" cxnId="{0899AB62-D2F8-4194-95D3-7F573132C251}">
      <dgm:prSet/>
      <dgm:spPr/>
      <dgm:t>
        <a:bodyPr/>
        <a:lstStyle/>
        <a:p>
          <a:endParaRPr lang="en-CA"/>
        </a:p>
      </dgm:t>
    </dgm:pt>
    <dgm:pt modelId="{57ED8430-16A5-4C2B-B9B8-13217B57D39C}" type="sibTrans" cxnId="{0899AB62-D2F8-4194-95D3-7F573132C251}">
      <dgm:prSet/>
      <dgm:spPr/>
      <dgm:t>
        <a:bodyPr/>
        <a:lstStyle/>
        <a:p>
          <a:endParaRPr lang="en-US"/>
        </a:p>
      </dgm:t>
    </dgm:pt>
    <dgm:pt modelId="{DE3C97D4-91C0-4D49-90D3-24C8CF1BB138}">
      <dgm:prSet phldrT="[Text]" phldr="0" custT="1"/>
      <dgm:spPr>
        <a:solidFill>
          <a:schemeClr val="accent5">
            <a:lumMod val="20000"/>
            <a:lumOff val="80000"/>
          </a:schemeClr>
        </a:solidFill>
      </dgm:spPr>
      <dgm:t>
        <a:bodyPr/>
        <a:lstStyle/>
        <a:p>
          <a:pPr algn="l"/>
          <a:r>
            <a:rPr lang="en-US" sz="3200" b="1">
              <a:solidFill>
                <a:schemeClr val="accent1"/>
              </a:solidFill>
              <a:latin typeface="Calibri Light"/>
              <a:cs typeface="Calibri Light"/>
            </a:rPr>
            <a:t>Taking Responsibility</a:t>
          </a:r>
        </a:p>
      </dgm:t>
    </dgm:pt>
    <dgm:pt modelId="{1DA0CCBE-C984-4FCE-9CA4-99197DEB5893}" type="parTrans" cxnId="{E5722012-BB17-42DB-9A69-0DC1935F3C67}">
      <dgm:prSet/>
      <dgm:spPr/>
      <dgm:t>
        <a:bodyPr/>
        <a:lstStyle/>
        <a:p>
          <a:endParaRPr lang="en-CA"/>
        </a:p>
      </dgm:t>
    </dgm:pt>
    <dgm:pt modelId="{4D3B0707-9F16-4215-A381-ED71694881E2}" type="sibTrans" cxnId="{E5722012-BB17-42DB-9A69-0DC1935F3C67}">
      <dgm:prSet/>
      <dgm:spPr/>
      <dgm:t>
        <a:bodyPr/>
        <a:lstStyle/>
        <a:p>
          <a:endParaRPr lang="en-CA"/>
        </a:p>
      </dgm:t>
    </dgm:pt>
    <dgm:pt modelId="{830B35EB-9DE5-4DE0-82CF-4920D6232578}" type="pres">
      <dgm:prSet presAssocID="{8D8CB546-8173-4C5D-923D-7A23907733B1}" presName="Name0" presStyleCnt="0">
        <dgm:presLayoutVars>
          <dgm:dir/>
          <dgm:animLvl val="lvl"/>
          <dgm:resizeHandles val="exact"/>
        </dgm:presLayoutVars>
      </dgm:prSet>
      <dgm:spPr/>
    </dgm:pt>
    <dgm:pt modelId="{DAA0C269-7BCA-4A4B-AE21-3C699B694B67}" type="pres">
      <dgm:prSet presAssocID="{DE3C97D4-91C0-4D49-90D3-24C8CF1BB138}" presName="linNode" presStyleCnt="0"/>
      <dgm:spPr/>
    </dgm:pt>
    <dgm:pt modelId="{122E59B4-D1AA-43C5-964F-255C90E55417}" type="pres">
      <dgm:prSet presAssocID="{DE3C97D4-91C0-4D49-90D3-24C8CF1BB138}" presName="parentText" presStyleLbl="node1" presStyleIdx="0" presStyleCnt="6" custScaleX="277778" custScaleY="53914" custLinFactNeighborX="-1970" custLinFactNeighborY="-172">
        <dgm:presLayoutVars>
          <dgm:chMax val="1"/>
          <dgm:bulletEnabled val="1"/>
        </dgm:presLayoutVars>
      </dgm:prSet>
      <dgm:spPr/>
    </dgm:pt>
    <dgm:pt modelId="{65FB9168-7232-4687-B521-A3BFABED5C81}" type="pres">
      <dgm:prSet presAssocID="{4D3B0707-9F16-4215-A381-ED71694881E2}" presName="sp" presStyleCnt="0"/>
      <dgm:spPr/>
    </dgm:pt>
    <dgm:pt modelId="{E5CF9F07-5247-4EF7-9229-80E290185076}" type="pres">
      <dgm:prSet presAssocID="{AE5DED25-6F16-4C5C-A33F-A675BE521FCA}" presName="linNode" presStyleCnt="0"/>
      <dgm:spPr/>
    </dgm:pt>
    <dgm:pt modelId="{0F2892F3-F586-4401-932F-270EB06B5C97}" type="pres">
      <dgm:prSet presAssocID="{AE5DED25-6F16-4C5C-A33F-A675BE521FCA}" presName="parentText" presStyleLbl="node1" presStyleIdx="1" presStyleCnt="6" custLinFactNeighborX="-845" custLinFactNeighborY="2193">
        <dgm:presLayoutVars>
          <dgm:chMax val="1"/>
          <dgm:bulletEnabled val="1"/>
        </dgm:presLayoutVars>
      </dgm:prSet>
      <dgm:spPr/>
    </dgm:pt>
    <dgm:pt modelId="{7A07D1A3-FEC5-4B10-BBBC-B085DDD677E0}" type="pres">
      <dgm:prSet presAssocID="{AE5DED25-6F16-4C5C-A33F-A675BE521FCA}" presName="descendantText" presStyleLbl="alignAccFollowNode1" presStyleIdx="0" presStyleCnt="5" custLinFactNeighborX="298" custLinFactNeighborY="1176">
        <dgm:presLayoutVars>
          <dgm:bulletEnabled val="1"/>
        </dgm:presLayoutVars>
      </dgm:prSet>
      <dgm:spPr/>
    </dgm:pt>
    <dgm:pt modelId="{65E50BC4-8690-47E4-9AAB-6D39EC8CB913}" type="pres">
      <dgm:prSet presAssocID="{8180B776-54EC-4B8B-9F73-66AC751DF08D}" presName="sp" presStyleCnt="0"/>
      <dgm:spPr/>
    </dgm:pt>
    <dgm:pt modelId="{5277E223-99AA-4558-BC36-9F0EF7D9AABF}" type="pres">
      <dgm:prSet presAssocID="{DBA98FA5-2788-4D48-AAF8-7A532EF92715}" presName="linNode" presStyleCnt="0"/>
      <dgm:spPr/>
    </dgm:pt>
    <dgm:pt modelId="{FBB8621E-27A3-4561-978A-07E665FABDB7}" type="pres">
      <dgm:prSet presAssocID="{DBA98FA5-2788-4D48-AAF8-7A532EF92715}" presName="parentText" presStyleLbl="node1" presStyleIdx="2" presStyleCnt="6">
        <dgm:presLayoutVars>
          <dgm:chMax val="1"/>
          <dgm:bulletEnabled val="1"/>
        </dgm:presLayoutVars>
      </dgm:prSet>
      <dgm:spPr/>
    </dgm:pt>
    <dgm:pt modelId="{CE5AB555-4599-43DF-9D5B-298A79DA9F8E}" type="pres">
      <dgm:prSet presAssocID="{DBA98FA5-2788-4D48-AAF8-7A532EF92715}" presName="descendantText" presStyleLbl="alignAccFollowNode1" presStyleIdx="1" presStyleCnt="5">
        <dgm:presLayoutVars>
          <dgm:bulletEnabled val="1"/>
        </dgm:presLayoutVars>
      </dgm:prSet>
      <dgm:spPr/>
    </dgm:pt>
    <dgm:pt modelId="{5CA473D4-DDAD-4D55-8853-B53C317A3769}" type="pres">
      <dgm:prSet presAssocID="{F521A601-9A60-45F6-94FC-AC56D935196C}" presName="sp" presStyleCnt="0"/>
      <dgm:spPr/>
    </dgm:pt>
    <dgm:pt modelId="{6B64F3BE-827A-42D7-82F7-5181C430AB53}" type="pres">
      <dgm:prSet presAssocID="{D91C1BBB-E806-456B-A99B-17C43BEBACCC}" presName="linNode" presStyleCnt="0"/>
      <dgm:spPr/>
    </dgm:pt>
    <dgm:pt modelId="{CE373E7C-9687-4E60-A0FD-A7C0FA08851F}" type="pres">
      <dgm:prSet presAssocID="{D91C1BBB-E806-456B-A99B-17C43BEBACCC}" presName="parentText" presStyleLbl="node1" presStyleIdx="3" presStyleCnt="6">
        <dgm:presLayoutVars>
          <dgm:chMax val="1"/>
          <dgm:bulletEnabled val="1"/>
        </dgm:presLayoutVars>
      </dgm:prSet>
      <dgm:spPr/>
    </dgm:pt>
    <dgm:pt modelId="{48F9F88C-EEC4-4501-9342-A635277D0C3C}" type="pres">
      <dgm:prSet presAssocID="{D91C1BBB-E806-456B-A99B-17C43BEBACCC}" presName="descendantText" presStyleLbl="alignAccFollowNode1" presStyleIdx="2" presStyleCnt="5">
        <dgm:presLayoutVars>
          <dgm:bulletEnabled val="1"/>
        </dgm:presLayoutVars>
      </dgm:prSet>
      <dgm:spPr/>
    </dgm:pt>
    <dgm:pt modelId="{CF013B82-D80D-4D16-B03A-39F59C153D84}" type="pres">
      <dgm:prSet presAssocID="{D0A1F5F1-C2BF-4FAA-BE70-79D0D7FBD278}" presName="sp" presStyleCnt="0"/>
      <dgm:spPr/>
    </dgm:pt>
    <dgm:pt modelId="{7DC35D7F-EFF4-4889-AF85-928A468FB7A5}" type="pres">
      <dgm:prSet presAssocID="{C96DB952-2D78-4CE3-90EF-FC53EC714520}" presName="linNode" presStyleCnt="0"/>
      <dgm:spPr/>
    </dgm:pt>
    <dgm:pt modelId="{F85D6E08-6A8C-4C51-902C-D4B84093E7A0}" type="pres">
      <dgm:prSet presAssocID="{C96DB952-2D78-4CE3-90EF-FC53EC714520}" presName="parentText" presStyleLbl="node1" presStyleIdx="4" presStyleCnt="6">
        <dgm:presLayoutVars>
          <dgm:chMax val="1"/>
          <dgm:bulletEnabled val="1"/>
        </dgm:presLayoutVars>
      </dgm:prSet>
      <dgm:spPr/>
    </dgm:pt>
    <dgm:pt modelId="{AD3CB4DB-7B31-4F69-99FD-15F4FC28F5FF}" type="pres">
      <dgm:prSet presAssocID="{C96DB952-2D78-4CE3-90EF-FC53EC714520}" presName="descendantText" presStyleLbl="alignAccFollowNode1" presStyleIdx="3" presStyleCnt="5">
        <dgm:presLayoutVars>
          <dgm:bulletEnabled val="1"/>
        </dgm:presLayoutVars>
      </dgm:prSet>
      <dgm:spPr/>
    </dgm:pt>
    <dgm:pt modelId="{69B96884-8148-4F4D-B13F-22291FB8D867}" type="pres">
      <dgm:prSet presAssocID="{BF629EB0-548E-49D6-B469-EFCCDD2D112C}" presName="sp" presStyleCnt="0"/>
      <dgm:spPr/>
    </dgm:pt>
    <dgm:pt modelId="{9E4BDE9C-3CB8-488A-ABF1-44F33658FBA6}" type="pres">
      <dgm:prSet presAssocID="{D8B0786C-F5FE-4094-B358-6D75B75DEC47}" presName="linNode" presStyleCnt="0"/>
      <dgm:spPr/>
    </dgm:pt>
    <dgm:pt modelId="{21F8DF58-46C7-493A-BD6C-753F5D469755}" type="pres">
      <dgm:prSet presAssocID="{D8B0786C-F5FE-4094-B358-6D75B75DEC47}" presName="parentText" presStyleLbl="node1" presStyleIdx="5" presStyleCnt="6">
        <dgm:presLayoutVars>
          <dgm:chMax val="1"/>
          <dgm:bulletEnabled val="1"/>
        </dgm:presLayoutVars>
      </dgm:prSet>
      <dgm:spPr/>
    </dgm:pt>
    <dgm:pt modelId="{90214747-1A45-468C-A3F5-7774131F48BB}" type="pres">
      <dgm:prSet presAssocID="{D8B0786C-F5FE-4094-B358-6D75B75DEC47}" presName="descendantText" presStyleLbl="alignAccFollowNode1" presStyleIdx="4" presStyleCnt="5">
        <dgm:presLayoutVars>
          <dgm:bulletEnabled val="1"/>
        </dgm:presLayoutVars>
      </dgm:prSet>
      <dgm:spPr/>
    </dgm:pt>
  </dgm:ptLst>
  <dgm:cxnLst>
    <dgm:cxn modelId="{E5722012-BB17-42DB-9A69-0DC1935F3C67}" srcId="{8D8CB546-8173-4C5D-923D-7A23907733B1}" destId="{DE3C97D4-91C0-4D49-90D3-24C8CF1BB138}" srcOrd="0" destOrd="0" parTransId="{1DA0CCBE-C984-4FCE-9CA4-99197DEB5893}" sibTransId="{4D3B0707-9F16-4215-A381-ED71694881E2}"/>
    <dgm:cxn modelId="{BE316D12-97A8-46E2-9EB1-4351F11D4B89}" srcId="{8D8CB546-8173-4C5D-923D-7A23907733B1}" destId="{D8B0786C-F5FE-4094-B358-6D75B75DEC47}" srcOrd="5" destOrd="0" parTransId="{70817D2B-9F60-4928-A3EA-CC8E0DFCA0DC}" sibTransId="{D7ACC66F-4322-4CA3-A069-65387A00FD01}"/>
    <dgm:cxn modelId="{B682031B-D830-4EDC-BEEF-A13C5F6DCB44}" type="presOf" srcId="{C96DB952-2D78-4CE3-90EF-FC53EC714520}" destId="{F85D6E08-6A8C-4C51-902C-D4B84093E7A0}" srcOrd="0" destOrd="0" presId="urn:microsoft.com/office/officeart/2005/8/layout/vList5"/>
    <dgm:cxn modelId="{CE191E20-75AF-4BCD-931C-9838E70E8153}" type="presOf" srcId="{D8B0786C-F5FE-4094-B358-6D75B75DEC47}" destId="{21F8DF58-46C7-493A-BD6C-753F5D469755}" srcOrd="0" destOrd="0" presId="urn:microsoft.com/office/officeart/2005/8/layout/vList5"/>
    <dgm:cxn modelId="{33A6C932-25D1-4C5C-807B-75100DF5CAD6}" type="presOf" srcId="{6767D8A6-59D1-48D7-B262-320CFD8F7771}" destId="{48F9F88C-EEC4-4501-9342-A635277D0C3C}" srcOrd="0" destOrd="0" presId="urn:microsoft.com/office/officeart/2005/8/layout/vList5"/>
    <dgm:cxn modelId="{B074A134-8341-4709-9C19-E58A62BF79B9}" type="presOf" srcId="{DBA98FA5-2788-4D48-AAF8-7A532EF92715}" destId="{FBB8621E-27A3-4561-978A-07E665FABDB7}" srcOrd="0" destOrd="0" presId="urn:microsoft.com/office/officeart/2005/8/layout/vList5"/>
    <dgm:cxn modelId="{0899AB62-D2F8-4194-95D3-7F573132C251}" srcId="{D8B0786C-F5FE-4094-B358-6D75B75DEC47}" destId="{661A5592-5C52-4E15-A7CA-9737C2B935B1}" srcOrd="0" destOrd="0" parTransId="{674C5FF9-8CE3-46D7-9707-6B4C437F9205}" sibTransId="{57ED8430-16A5-4C2B-B9B8-13217B57D39C}"/>
    <dgm:cxn modelId="{3F2D966A-DD59-42E0-B5F2-CD3D75753DE5}" type="presOf" srcId="{DE3C97D4-91C0-4D49-90D3-24C8CF1BB138}" destId="{122E59B4-D1AA-43C5-964F-255C90E55417}" srcOrd="0" destOrd="0" presId="urn:microsoft.com/office/officeart/2005/8/layout/vList5"/>
    <dgm:cxn modelId="{4F8F834C-01B8-4EF1-B1B7-80C7C64E5D0E}" srcId="{8D8CB546-8173-4C5D-923D-7A23907733B1}" destId="{AE5DED25-6F16-4C5C-A33F-A675BE521FCA}" srcOrd="1" destOrd="0" parTransId="{C50F7A9E-5AD2-4803-96E4-D4A695FCC316}" sibTransId="{8180B776-54EC-4B8B-9F73-66AC751DF08D}"/>
    <dgm:cxn modelId="{826BEB6D-96E7-4060-90C8-5BC4260A7D6D}" type="presOf" srcId="{8D8CB546-8173-4C5D-923D-7A23907733B1}" destId="{830B35EB-9DE5-4DE0-82CF-4920D6232578}" srcOrd="0" destOrd="0" presId="urn:microsoft.com/office/officeart/2005/8/layout/vList5"/>
    <dgm:cxn modelId="{919C2C79-078C-44F5-94C3-7FB168BB32D3}" type="presOf" srcId="{BB9D404E-38C7-4DC3-A059-031ED5B6FECF}" destId="{CE5AB555-4599-43DF-9D5B-298A79DA9F8E}" srcOrd="0" destOrd="0" presId="urn:microsoft.com/office/officeart/2005/8/layout/vList5"/>
    <dgm:cxn modelId="{D802CD59-BC50-4FFE-9625-F83D67DFDFBE}" srcId="{8D8CB546-8173-4C5D-923D-7A23907733B1}" destId="{C96DB952-2D78-4CE3-90EF-FC53EC714520}" srcOrd="4" destOrd="0" parTransId="{1DF843E3-EADE-4A46-BF2F-74C979B3303B}" sibTransId="{BF629EB0-548E-49D6-B469-EFCCDD2D112C}"/>
    <dgm:cxn modelId="{3E6CB797-335F-40BB-948E-263B5C2FD349}" srcId="{C96DB952-2D78-4CE3-90EF-FC53EC714520}" destId="{1DB35B1F-DCA5-4248-AE3F-70B194019833}" srcOrd="0" destOrd="0" parTransId="{3EE4782D-1B92-4E84-AF99-36214BAFDCE2}" sibTransId="{946A0C81-F1C6-4239-8929-BDBF788F1891}"/>
    <dgm:cxn modelId="{1FCD14AA-AF33-4EF4-8AD9-7073295FD469}" type="presOf" srcId="{AE5DED25-6F16-4C5C-A33F-A675BE521FCA}" destId="{0F2892F3-F586-4401-932F-270EB06B5C97}" srcOrd="0" destOrd="0" presId="urn:microsoft.com/office/officeart/2005/8/layout/vList5"/>
    <dgm:cxn modelId="{24E71AAC-F6E6-4AF0-A050-F2F9023832C2}" srcId="{8D8CB546-8173-4C5D-923D-7A23907733B1}" destId="{D91C1BBB-E806-456B-A99B-17C43BEBACCC}" srcOrd="3" destOrd="0" parTransId="{B4784AAF-4724-4F47-8383-F36D2AD730C8}" sibTransId="{D0A1F5F1-C2BF-4FAA-BE70-79D0D7FBD278}"/>
    <dgm:cxn modelId="{0C2ACFAD-E199-46FE-B775-ED5867901D12}" srcId="{DBA98FA5-2788-4D48-AAF8-7A532EF92715}" destId="{BB9D404E-38C7-4DC3-A059-031ED5B6FECF}" srcOrd="0" destOrd="0" parTransId="{82E85CE2-23EE-4B8A-8249-CBEE1C36901F}" sibTransId="{FF1D5265-64D6-42AE-8BE5-987886483AE6}"/>
    <dgm:cxn modelId="{0E687EB1-0C90-494F-B087-E8D130F962A4}" srcId="{AE5DED25-6F16-4C5C-A33F-A675BE521FCA}" destId="{B3D3A8E6-CD7F-4A06-9819-5A75FE78E1E2}" srcOrd="0" destOrd="0" parTransId="{B9119EB1-F67B-415B-8C36-874274D65768}" sibTransId="{C8C1F9F8-EB79-4082-83AD-5D570695BE50}"/>
    <dgm:cxn modelId="{0D113FB9-1C11-4BD7-BBF8-BBB34C7A700F}" srcId="{8D8CB546-8173-4C5D-923D-7A23907733B1}" destId="{DBA98FA5-2788-4D48-AAF8-7A532EF92715}" srcOrd="2" destOrd="0" parTransId="{29B35AD2-B735-4FA5-91AB-539BD1CD30D1}" sibTransId="{F521A601-9A60-45F6-94FC-AC56D935196C}"/>
    <dgm:cxn modelId="{F4196BBF-A5D4-4D64-91EE-AFE3E6F32DAF}" type="presOf" srcId="{B3D3A8E6-CD7F-4A06-9819-5A75FE78E1E2}" destId="{7A07D1A3-FEC5-4B10-BBBC-B085DDD677E0}" srcOrd="0" destOrd="0" presId="urn:microsoft.com/office/officeart/2005/8/layout/vList5"/>
    <dgm:cxn modelId="{ECAC84C7-2EE0-4356-BF0F-844D5473A26D}" type="presOf" srcId="{661A5592-5C52-4E15-A7CA-9737C2B935B1}" destId="{90214747-1A45-468C-A3F5-7774131F48BB}" srcOrd="0" destOrd="0" presId="urn:microsoft.com/office/officeart/2005/8/layout/vList5"/>
    <dgm:cxn modelId="{1ED6D5DE-3673-4733-B433-8F27F62F4A8F}" srcId="{D91C1BBB-E806-456B-A99B-17C43BEBACCC}" destId="{6767D8A6-59D1-48D7-B262-320CFD8F7771}" srcOrd="0" destOrd="0" parTransId="{1F841FF5-E1EF-44E5-A9A2-279A916CA26C}" sibTransId="{987B8436-BEBF-47FD-B7DE-837B736F5A11}"/>
    <dgm:cxn modelId="{16BA79E6-FFB7-4DBF-B2AA-D0D1A16C8943}" type="presOf" srcId="{1DB35B1F-DCA5-4248-AE3F-70B194019833}" destId="{AD3CB4DB-7B31-4F69-99FD-15F4FC28F5FF}" srcOrd="0" destOrd="0" presId="urn:microsoft.com/office/officeart/2005/8/layout/vList5"/>
    <dgm:cxn modelId="{38335CE9-598D-4B80-B0EE-E68089C6A5DE}" type="presOf" srcId="{D91C1BBB-E806-456B-A99B-17C43BEBACCC}" destId="{CE373E7C-9687-4E60-A0FD-A7C0FA08851F}" srcOrd="0" destOrd="0" presId="urn:microsoft.com/office/officeart/2005/8/layout/vList5"/>
    <dgm:cxn modelId="{82D48C56-95A1-4BFD-8096-2A64857476A1}" type="presParOf" srcId="{830B35EB-9DE5-4DE0-82CF-4920D6232578}" destId="{DAA0C269-7BCA-4A4B-AE21-3C699B694B67}" srcOrd="0" destOrd="0" presId="urn:microsoft.com/office/officeart/2005/8/layout/vList5"/>
    <dgm:cxn modelId="{6E1C95A4-5247-4826-B9E1-2B7CAA38945D}" type="presParOf" srcId="{DAA0C269-7BCA-4A4B-AE21-3C699B694B67}" destId="{122E59B4-D1AA-43C5-964F-255C90E55417}" srcOrd="0" destOrd="0" presId="urn:microsoft.com/office/officeart/2005/8/layout/vList5"/>
    <dgm:cxn modelId="{230B8875-A294-4FF8-87D2-8D5D01AD8D23}" type="presParOf" srcId="{830B35EB-9DE5-4DE0-82CF-4920D6232578}" destId="{65FB9168-7232-4687-B521-A3BFABED5C81}" srcOrd="1" destOrd="0" presId="urn:microsoft.com/office/officeart/2005/8/layout/vList5"/>
    <dgm:cxn modelId="{36C0B385-6676-4147-9E7B-2888ADE58DC1}" type="presParOf" srcId="{830B35EB-9DE5-4DE0-82CF-4920D6232578}" destId="{E5CF9F07-5247-4EF7-9229-80E290185076}" srcOrd="2" destOrd="0" presId="urn:microsoft.com/office/officeart/2005/8/layout/vList5"/>
    <dgm:cxn modelId="{0F0DFF05-B63A-4839-A48B-9593D0D5D339}" type="presParOf" srcId="{E5CF9F07-5247-4EF7-9229-80E290185076}" destId="{0F2892F3-F586-4401-932F-270EB06B5C97}" srcOrd="0" destOrd="0" presId="urn:microsoft.com/office/officeart/2005/8/layout/vList5"/>
    <dgm:cxn modelId="{8936772C-1AE5-42D9-A88C-939572865B39}" type="presParOf" srcId="{E5CF9F07-5247-4EF7-9229-80E290185076}" destId="{7A07D1A3-FEC5-4B10-BBBC-B085DDD677E0}" srcOrd="1" destOrd="0" presId="urn:microsoft.com/office/officeart/2005/8/layout/vList5"/>
    <dgm:cxn modelId="{285E14B3-C654-4DAB-AB3C-DD6160E6E67A}" type="presParOf" srcId="{830B35EB-9DE5-4DE0-82CF-4920D6232578}" destId="{65E50BC4-8690-47E4-9AAB-6D39EC8CB913}" srcOrd="3" destOrd="0" presId="urn:microsoft.com/office/officeart/2005/8/layout/vList5"/>
    <dgm:cxn modelId="{347962C9-32C2-4DA5-9CB4-6FF88FC37349}" type="presParOf" srcId="{830B35EB-9DE5-4DE0-82CF-4920D6232578}" destId="{5277E223-99AA-4558-BC36-9F0EF7D9AABF}" srcOrd="4" destOrd="0" presId="urn:microsoft.com/office/officeart/2005/8/layout/vList5"/>
    <dgm:cxn modelId="{15C88CF9-827D-454C-9B35-0209248F2A6A}" type="presParOf" srcId="{5277E223-99AA-4558-BC36-9F0EF7D9AABF}" destId="{FBB8621E-27A3-4561-978A-07E665FABDB7}" srcOrd="0" destOrd="0" presId="urn:microsoft.com/office/officeart/2005/8/layout/vList5"/>
    <dgm:cxn modelId="{F250D878-F336-4896-8106-2D547B604244}" type="presParOf" srcId="{5277E223-99AA-4558-BC36-9F0EF7D9AABF}" destId="{CE5AB555-4599-43DF-9D5B-298A79DA9F8E}" srcOrd="1" destOrd="0" presId="urn:microsoft.com/office/officeart/2005/8/layout/vList5"/>
    <dgm:cxn modelId="{EE43E98F-B7CC-4E0C-B8FE-5771948B4AA8}" type="presParOf" srcId="{830B35EB-9DE5-4DE0-82CF-4920D6232578}" destId="{5CA473D4-DDAD-4D55-8853-B53C317A3769}" srcOrd="5" destOrd="0" presId="urn:microsoft.com/office/officeart/2005/8/layout/vList5"/>
    <dgm:cxn modelId="{7E05B8DC-EF3B-452A-B62E-48DED69C104F}" type="presParOf" srcId="{830B35EB-9DE5-4DE0-82CF-4920D6232578}" destId="{6B64F3BE-827A-42D7-82F7-5181C430AB53}" srcOrd="6" destOrd="0" presId="urn:microsoft.com/office/officeart/2005/8/layout/vList5"/>
    <dgm:cxn modelId="{876B0F5E-0F83-4BDA-8ACA-1F29494358A7}" type="presParOf" srcId="{6B64F3BE-827A-42D7-82F7-5181C430AB53}" destId="{CE373E7C-9687-4E60-A0FD-A7C0FA08851F}" srcOrd="0" destOrd="0" presId="urn:microsoft.com/office/officeart/2005/8/layout/vList5"/>
    <dgm:cxn modelId="{DA0E9172-1B30-4850-A992-D2ECA09449DD}" type="presParOf" srcId="{6B64F3BE-827A-42D7-82F7-5181C430AB53}" destId="{48F9F88C-EEC4-4501-9342-A635277D0C3C}" srcOrd="1" destOrd="0" presId="urn:microsoft.com/office/officeart/2005/8/layout/vList5"/>
    <dgm:cxn modelId="{C62EC211-A42E-4D54-9CF2-AB024CC95F26}" type="presParOf" srcId="{830B35EB-9DE5-4DE0-82CF-4920D6232578}" destId="{CF013B82-D80D-4D16-B03A-39F59C153D84}" srcOrd="7" destOrd="0" presId="urn:microsoft.com/office/officeart/2005/8/layout/vList5"/>
    <dgm:cxn modelId="{851167A2-D0BB-492C-BFE4-FD7761A39EFB}" type="presParOf" srcId="{830B35EB-9DE5-4DE0-82CF-4920D6232578}" destId="{7DC35D7F-EFF4-4889-AF85-928A468FB7A5}" srcOrd="8" destOrd="0" presId="urn:microsoft.com/office/officeart/2005/8/layout/vList5"/>
    <dgm:cxn modelId="{D010C03B-BAA1-4020-8966-2731079FE0BC}" type="presParOf" srcId="{7DC35D7F-EFF4-4889-AF85-928A468FB7A5}" destId="{F85D6E08-6A8C-4C51-902C-D4B84093E7A0}" srcOrd="0" destOrd="0" presId="urn:microsoft.com/office/officeart/2005/8/layout/vList5"/>
    <dgm:cxn modelId="{054D65F6-A42F-4008-BB3A-46E14300205B}" type="presParOf" srcId="{7DC35D7F-EFF4-4889-AF85-928A468FB7A5}" destId="{AD3CB4DB-7B31-4F69-99FD-15F4FC28F5FF}" srcOrd="1" destOrd="0" presId="urn:microsoft.com/office/officeart/2005/8/layout/vList5"/>
    <dgm:cxn modelId="{EA690F3B-9013-4904-BC52-478B9848C924}" type="presParOf" srcId="{830B35EB-9DE5-4DE0-82CF-4920D6232578}" destId="{69B96884-8148-4F4D-B13F-22291FB8D867}" srcOrd="9" destOrd="0" presId="urn:microsoft.com/office/officeart/2005/8/layout/vList5"/>
    <dgm:cxn modelId="{2F1B7E2D-7A55-46DD-8989-62E5CDA0FD42}" type="presParOf" srcId="{830B35EB-9DE5-4DE0-82CF-4920D6232578}" destId="{9E4BDE9C-3CB8-488A-ABF1-44F33658FBA6}" srcOrd="10" destOrd="0" presId="urn:microsoft.com/office/officeart/2005/8/layout/vList5"/>
    <dgm:cxn modelId="{A9B11D8A-5267-42E3-B3AF-6E5EA0848B45}" type="presParOf" srcId="{9E4BDE9C-3CB8-488A-ABF1-44F33658FBA6}" destId="{21F8DF58-46C7-493A-BD6C-753F5D469755}" srcOrd="0" destOrd="0" presId="urn:microsoft.com/office/officeart/2005/8/layout/vList5"/>
    <dgm:cxn modelId="{BE489437-D3A6-4BFD-BF46-9F4D17A4E1A2}" type="presParOf" srcId="{9E4BDE9C-3CB8-488A-ABF1-44F33658FBA6}" destId="{90214747-1A45-468C-A3F5-7774131F48B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8CB546-8173-4C5D-923D-7A23907733B1}"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AE5DED25-6F16-4C5C-A33F-A675BE521FCA}">
      <dgm:prSet phldrT="[Text]" custT="1"/>
      <dgm:spPr/>
      <dgm:t>
        <a:bodyPr/>
        <a:lstStyle/>
        <a:p>
          <a:pPr>
            <a:spcAft>
              <a:spcPts val="0"/>
            </a:spcAft>
          </a:pPr>
          <a:r>
            <a:rPr lang="en-US" sz="2000" b="1">
              <a:latin typeface="Calibri Light"/>
              <a:cs typeface="Calibri"/>
            </a:rPr>
            <a:t>5</a:t>
          </a:r>
          <a:r>
            <a:rPr lang="en-US" sz="2000" b="1" i="0" u="none" strike="noStrike" cap="none" baseline="0" noProof="0">
              <a:solidFill>
                <a:srgbClr val="010000"/>
              </a:solidFill>
              <a:latin typeface="Calibri Light"/>
              <a:cs typeface="Calibri Light"/>
            </a:rPr>
            <a:t> </a:t>
          </a:r>
          <a:endParaRPr lang="en-US" sz="2000"/>
        </a:p>
        <a:p>
          <a:pPr>
            <a:spcAft>
              <a:spcPts val="0"/>
            </a:spcAft>
          </a:pPr>
          <a:r>
            <a:rPr lang="en-US" sz="2000" b="1" i="0" u="none" strike="noStrike" cap="none" baseline="0" noProof="0">
              <a:latin typeface="Calibri Light"/>
              <a:cs typeface="Calibri"/>
            </a:rPr>
            <a:t>Always and Is an example </a:t>
          </a:r>
        </a:p>
        <a:p>
          <a:pPr>
            <a:spcAft>
              <a:spcPts val="0"/>
            </a:spcAft>
          </a:pPr>
          <a:r>
            <a:rPr lang="en-US" sz="2000" b="1" i="0" u="none" strike="noStrike" cap="none" baseline="0" noProof="0">
              <a:latin typeface="Calibri Light"/>
              <a:cs typeface="Calibri"/>
            </a:rPr>
            <a:t>to or could train others </a:t>
          </a:r>
          <a:endParaRPr lang="en-US" sz="2000" b="1"/>
        </a:p>
      </dgm:t>
    </dgm:pt>
    <dgm:pt modelId="{C50F7A9E-5AD2-4803-96E4-D4A695FCC316}" type="parTrans" cxnId="{4F8F834C-01B8-4EF1-B1B7-80C7C64E5D0E}">
      <dgm:prSet/>
      <dgm:spPr/>
      <dgm:t>
        <a:bodyPr/>
        <a:lstStyle/>
        <a:p>
          <a:endParaRPr lang="en-US"/>
        </a:p>
      </dgm:t>
    </dgm:pt>
    <dgm:pt modelId="{8180B776-54EC-4B8B-9F73-66AC751DF08D}" type="sibTrans" cxnId="{4F8F834C-01B8-4EF1-B1B7-80C7C64E5D0E}">
      <dgm:prSet/>
      <dgm:spPr/>
      <dgm:t>
        <a:bodyPr/>
        <a:lstStyle/>
        <a:p>
          <a:endParaRPr lang="en-US"/>
        </a:p>
      </dgm:t>
    </dgm:pt>
    <dgm:pt modelId="{DBA98FA5-2788-4D48-AAF8-7A532EF92715}">
      <dgm:prSet phldrT="[Text]" custT="1"/>
      <dgm:spPr/>
      <dgm:t>
        <a:bodyPr/>
        <a:lstStyle/>
        <a:p>
          <a:pPr rtl="0"/>
          <a:r>
            <a:rPr lang="en-CA" sz="2000" b="1">
              <a:latin typeface="Calibri Light" panose="020F0302020204030204"/>
            </a:rPr>
            <a:t>4</a:t>
          </a:r>
        </a:p>
        <a:p>
          <a:r>
            <a:rPr lang="en-CA" sz="2000" b="1">
              <a:latin typeface="Calibri Light" panose="020F0302020204030204"/>
            </a:rPr>
            <a:t>Consistently</a:t>
          </a:r>
          <a:endParaRPr lang="en-US" sz="2000" b="1">
            <a:latin typeface="Calibri Light" panose="020F0302020204030204"/>
          </a:endParaRPr>
        </a:p>
      </dgm:t>
    </dgm:pt>
    <dgm:pt modelId="{29B35AD2-B735-4FA5-91AB-539BD1CD30D1}" type="parTrans" cxnId="{0D113FB9-1C11-4BD7-BBF8-BBB34C7A700F}">
      <dgm:prSet/>
      <dgm:spPr/>
      <dgm:t>
        <a:bodyPr/>
        <a:lstStyle/>
        <a:p>
          <a:endParaRPr lang="en-US"/>
        </a:p>
      </dgm:t>
    </dgm:pt>
    <dgm:pt modelId="{F521A601-9A60-45F6-94FC-AC56D935196C}" type="sibTrans" cxnId="{0D113FB9-1C11-4BD7-BBF8-BBB34C7A700F}">
      <dgm:prSet/>
      <dgm:spPr/>
      <dgm:t>
        <a:bodyPr/>
        <a:lstStyle/>
        <a:p>
          <a:endParaRPr lang="en-US"/>
        </a:p>
      </dgm:t>
    </dgm:pt>
    <dgm:pt modelId="{BB9D404E-38C7-4DC3-A059-031ED5B6FECF}">
      <dgm:prSet phldrT="[Text]" custT="1"/>
      <dgm:spPr/>
      <dgm:t>
        <a:bodyPr/>
        <a:lstStyle/>
        <a:p>
          <a:pPr rtl="0"/>
          <a:r>
            <a:rPr lang="en-US" sz="1100" b="0">
              <a:latin typeface="Calibri Light"/>
              <a:cs typeface="Calibri Light"/>
            </a:rPr>
            <a:t> </a:t>
          </a:r>
          <a:r>
            <a:rPr lang="en-US" sz="1200">
              <a:effectLst/>
              <a:latin typeface="+mj-lt"/>
              <a:ea typeface="Times New Roman" panose="02020603050405020304" pitchFamily="18" charset="0"/>
              <a:cs typeface="Calibri" panose="020F0502020204030204" pitchFamily="34" charset="0"/>
            </a:rPr>
            <a:t>The employee consistently takes responsibility and accomplishes work goals within accepted timeframes. They consistently take initiative to communicate the appropriate information through the appropriate channels and is able to make quick confident decisions to prioritize and organize competing tasks.</a:t>
          </a:r>
          <a:r>
            <a:rPr lang="en-CA" sz="1200">
              <a:effectLst/>
              <a:latin typeface="+mj-lt"/>
              <a:ea typeface="Times New Roman" panose="02020603050405020304" pitchFamily="18" charset="0"/>
              <a:cs typeface="Calibri" panose="020F0502020204030204" pitchFamily="34" charset="0"/>
            </a:rPr>
            <a:t> </a:t>
          </a:r>
          <a:endParaRPr lang="en-US" sz="1200" b="0">
            <a:latin typeface="+mj-lt"/>
          </a:endParaRPr>
        </a:p>
      </dgm:t>
    </dgm:pt>
    <dgm:pt modelId="{82E85CE2-23EE-4B8A-8249-CBEE1C36901F}" type="parTrans" cxnId="{0C2ACFAD-E199-46FE-B775-ED5867901D12}">
      <dgm:prSet/>
      <dgm:spPr/>
      <dgm:t>
        <a:bodyPr/>
        <a:lstStyle/>
        <a:p>
          <a:endParaRPr lang="en-US"/>
        </a:p>
      </dgm:t>
    </dgm:pt>
    <dgm:pt modelId="{FF1D5265-64D6-42AE-8BE5-987886483AE6}" type="sibTrans" cxnId="{0C2ACFAD-E199-46FE-B775-ED5867901D12}">
      <dgm:prSet/>
      <dgm:spPr/>
      <dgm:t>
        <a:bodyPr/>
        <a:lstStyle/>
        <a:p>
          <a:endParaRPr lang="en-US"/>
        </a:p>
      </dgm:t>
    </dgm:pt>
    <dgm:pt modelId="{C96DB952-2D78-4CE3-90EF-FC53EC714520}">
      <dgm:prSet phldrT="[Text]" custT="1"/>
      <dgm:spPr/>
      <dgm:t>
        <a:bodyPr/>
        <a:lstStyle/>
        <a:p>
          <a:pPr rtl="0"/>
          <a:r>
            <a:rPr lang="en-US" sz="2000" b="1">
              <a:solidFill>
                <a:schemeClr val="bg1"/>
              </a:solidFill>
              <a:latin typeface="Calibri Light" panose="020F0302020204030204"/>
            </a:rPr>
            <a:t>2</a:t>
          </a:r>
        </a:p>
        <a:p>
          <a:r>
            <a:rPr lang="en-US" sz="2000" b="1">
              <a:solidFill>
                <a:schemeClr val="bg1"/>
              </a:solidFill>
              <a:latin typeface="Calibri Light" panose="020F0302020204030204"/>
            </a:rPr>
            <a:t>Seldom and Needs Coaching </a:t>
          </a:r>
          <a:endParaRPr lang="en-US" sz="2000" b="1">
            <a:solidFill>
              <a:schemeClr val="bg1"/>
            </a:solidFill>
          </a:endParaRPr>
        </a:p>
      </dgm:t>
    </dgm:pt>
    <dgm:pt modelId="{1DF843E3-EADE-4A46-BF2F-74C979B3303B}" type="parTrans" cxnId="{D802CD59-BC50-4FFE-9625-F83D67DFDFBE}">
      <dgm:prSet/>
      <dgm:spPr/>
      <dgm:t>
        <a:bodyPr/>
        <a:lstStyle/>
        <a:p>
          <a:endParaRPr lang="en-US"/>
        </a:p>
      </dgm:t>
    </dgm:pt>
    <dgm:pt modelId="{BF629EB0-548E-49D6-B469-EFCCDD2D112C}" type="sibTrans" cxnId="{D802CD59-BC50-4FFE-9625-F83D67DFDFBE}">
      <dgm:prSet/>
      <dgm:spPr/>
      <dgm:t>
        <a:bodyPr/>
        <a:lstStyle/>
        <a:p>
          <a:endParaRPr lang="en-US"/>
        </a:p>
      </dgm:t>
    </dgm:pt>
    <dgm:pt modelId="{D8B0786C-F5FE-4094-B358-6D75B75DEC47}">
      <dgm:prSet custT="1"/>
      <dgm:spPr/>
      <dgm:t>
        <a:bodyPr/>
        <a:lstStyle/>
        <a:p>
          <a:pPr rtl="0">
            <a:spcAft>
              <a:spcPts val="0"/>
            </a:spcAft>
          </a:pPr>
          <a:r>
            <a:rPr lang="en-US" sz="2000" b="1">
              <a:latin typeface="Calibri Light"/>
              <a:cs typeface="Calibri"/>
            </a:rPr>
            <a:t>1</a:t>
          </a:r>
        </a:p>
        <a:p>
          <a:pPr>
            <a:spcAft>
              <a:spcPts val="0"/>
            </a:spcAft>
          </a:pPr>
          <a:r>
            <a:rPr lang="en-US" sz="2000" b="1">
              <a:latin typeface="Calibri Light"/>
              <a:cs typeface="Calibri"/>
            </a:rPr>
            <a:t>Unaware or Uninterested</a:t>
          </a:r>
        </a:p>
        <a:p>
          <a:pPr>
            <a:spcAft>
              <a:spcPts val="0"/>
            </a:spcAft>
          </a:pPr>
          <a:r>
            <a:rPr lang="en-US" sz="2000" b="1">
              <a:latin typeface="Calibri Light"/>
              <a:cs typeface="Calibri"/>
            </a:rPr>
            <a:t>or Refuses </a:t>
          </a:r>
          <a:endParaRPr lang="en-US" sz="2000" b="1"/>
        </a:p>
      </dgm:t>
    </dgm:pt>
    <dgm:pt modelId="{70817D2B-9F60-4928-A3EA-CC8E0DFCA0DC}" type="parTrans" cxnId="{BE316D12-97A8-46E2-9EB1-4351F11D4B89}">
      <dgm:prSet/>
      <dgm:spPr/>
      <dgm:t>
        <a:bodyPr/>
        <a:lstStyle/>
        <a:p>
          <a:endParaRPr lang="en-CA"/>
        </a:p>
      </dgm:t>
    </dgm:pt>
    <dgm:pt modelId="{D7ACC66F-4322-4CA3-A069-65387A00FD01}" type="sibTrans" cxnId="{BE316D12-97A8-46E2-9EB1-4351F11D4B89}">
      <dgm:prSet/>
      <dgm:spPr/>
      <dgm:t>
        <a:bodyPr/>
        <a:lstStyle/>
        <a:p>
          <a:endParaRPr lang="en-US"/>
        </a:p>
      </dgm:t>
    </dgm:pt>
    <dgm:pt modelId="{D91C1BBB-E806-456B-A99B-17C43BEBACCC}">
      <dgm:prSet custT="1"/>
      <dgm:spPr/>
      <dgm:t>
        <a:bodyPr/>
        <a:lstStyle/>
        <a:p>
          <a:pPr rtl="0"/>
          <a:r>
            <a:rPr lang="en-US" sz="2000" b="1">
              <a:latin typeface="Calibri Light" panose="020F0302020204030204"/>
            </a:rPr>
            <a:t>3</a:t>
          </a:r>
        </a:p>
        <a:p>
          <a:r>
            <a:rPr lang="en-US" sz="2000" b="1">
              <a:latin typeface="Calibri Light" panose="020F0302020204030204"/>
            </a:rPr>
            <a:t>Often and is Improving </a:t>
          </a:r>
        </a:p>
      </dgm:t>
    </dgm:pt>
    <dgm:pt modelId="{B4784AAF-4724-4F47-8383-F36D2AD730C8}" type="parTrans" cxnId="{24E71AAC-F6E6-4AF0-A050-F2F9023832C2}">
      <dgm:prSet/>
      <dgm:spPr/>
      <dgm:t>
        <a:bodyPr/>
        <a:lstStyle/>
        <a:p>
          <a:endParaRPr lang="en-CA"/>
        </a:p>
      </dgm:t>
    </dgm:pt>
    <dgm:pt modelId="{D0A1F5F1-C2BF-4FAA-BE70-79D0D7FBD278}" type="sibTrans" cxnId="{24E71AAC-F6E6-4AF0-A050-F2F9023832C2}">
      <dgm:prSet/>
      <dgm:spPr/>
      <dgm:t>
        <a:bodyPr/>
        <a:lstStyle/>
        <a:p>
          <a:endParaRPr lang="en-US"/>
        </a:p>
      </dgm:t>
    </dgm:pt>
    <dgm:pt modelId="{B3D3A8E6-CD7F-4A06-9819-5A75FE78E1E2}">
      <dgm:prSet custT="1"/>
      <dgm:spPr/>
      <dgm:t>
        <a:bodyPr/>
        <a:lstStyle/>
        <a:p>
          <a:pPr rtl="0"/>
          <a:r>
            <a:rPr lang="en-US" sz="1100">
              <a:latin typeface="Calibri Light"/>
              <a:cs typeface="Calibri"/>
            </a:rPr>
            <a:t> </a:t>
          </a:r>
          <a:r>
            <a:rPr lang="en-US" sz="1200">
              <a:latin typeface="Calibri Light"/>
              <a:cs typeface="Calibri"/>
            </a:rPr>
            <a:t>The employee always takes responsibility and accomplishes work goals within accepted timeframes. They always take initiative to communicate the appropriate information through the appropriate channels and is able to make quick confident decisions to prioritize and organize competing tasks. </a:t>
          </a:r>
          <a:endParaRPr lang="en-US" sz="1200">
            <a:latin typeface="Calibri Light"/>
          </a:endParaRPr>
        </a:p>
      </dgm:t>
    </dgm:pt>
    <dgm:pt modelId="{B9119EB1-F67B-415B-8C36-874274D65768}" type="parTrans" cxnId="{0E687EB1-0C90-494F-B087-E8D130F962A4}">
      <dgm:prSet/>
      <dgm:spPr/>
      <dgm:t>
        <a:bodyPr/>
        <a:lstStyle/>
        <a:p>
          <a:endParaRPr lang="en-CA"/>
        </a:p>
      </dgm:t>
    </dgm:pt>
    <dgm:pt modelId="{C8C1F9F8-EB79-4082-83AD-5D570695BE50}" type="sibTrans" cxnId="{0E687EB1-0C90-494F-B087-E8D130F962A4}">
      <dgm:prSet/>
      <dgm:spPr/>
      <dgm:t>
        <a:bodyPr/>
        <a:lstStyle/>
        <a:p>
          <a:endParaRPr lang="en-US"/>
        </a:p>
      </dgm:t>
    </dgm:pt>
    <dgm:pt modelId="{FBA87C6F-9E3E-4D7E-B5AD-895E77C5D3AF}">
      <dgm:prSet custT="1"/>
      <dgm:spPr/>
      <dgm:t>
        <a:bodyPr/>
        <a:lstStyle/>
        <a:p>
          <a:pPr rtl="0"/>
          <a:r>
            <a:rPr lang="en-US" sz="1100" b="0">
              <a:latin typeface="Calibri Light"/>
              <a:cs typeface="Calibri"/>
            </a:rPr>
            <a:t> </a:t>
          </a:r>
          <a:r>
            <a:rPr lang="en-US" sz="1200">
              <a:latin typeface="+mj-lt"/>
            </a:rPr>
            <a:t>The employee seldom takes responsibility and does not always accomplishing work goals within accepted timeframes. They occasionally take initiative to communicate the appropriate information through the appropriate channels and has difficult in making quick confident decisions to prioritize and organize competing tasks.</a:t>
          </a:r>
          <a:r>
            <a:rPr lang="en-CA" sz="1200">
              <a:latin typeface="+mj-lt"/>
            </a:rPr>
            <a:t> </a:t>
          </a:r>
          <a:endParaRPr lang="en-US" sz="1200" b="0">
            <a:latin typeface="+mj-lt"/>
          </a:endParaRPr>
        </a:p>
      </dgm:t>
    </dgm:pt>
    <dgm:pt modelId="{F44D5599-7A24-4ED5-B72C-F4427FAB5B7C}" type="parTrans" cxnId="{C2D64323-3155-40FD-8FA5-1D4CEA20E4F1}">
      <dgm:prSet/>
      <dgm:spPr/>
      <dgm:t>
        <a:bodyPr/>
        <a:lstStyle/>
        <a:p>
          <a:endParaRPr lang="en-CA"/>
        </a:p>
      </dgm:t>
    </dgm:pt>
    <dgm:pt modelId="{62CE78F1-2603-49C3-B1A7-E06379140E24}" type="sibTrans" cxnId="{C2D64323-3155-40FD-8FA5-1D4CEA20E4F1}">
      <dgm:prSet/>
      <dgm:spPr/>
      <dgm:t>
        <a:bodyPr/>
        <a:lstStyle/>
        <a:p>
          <a:endParaRPr lang="en-CA"/>
        </a:p>
      </dgm:t>
    </dgm:pt>
    <dgm:pt modelId="{D1BA2281-FD3E-4974-9579-ED4B25BAEE9D}">
      <dgm:prSet custT="1"/>
      <dgm:spPr/>
      <dgm:t>
        <a:bodyPr/>
        <a:lstStyle/>
        <a:p>
          <a:pPr rtl="0"/>
          <a:r>
            <a:rPr lang="en-US" sz="1100" b="0">
              <a:latin typeface="Calibri Light"/>
              <a:cs typeface="Calibri"/>
            </a:rPr>
            <a:t> </a:t>
          </a:r>
          <a:r>
            <a:rPr lang="en-US" sz="1200">
              <a:latin typeface="+mj-lt"/>
            </a:rPr>
            <a:t>The employee often takes responsibility and accomplishes work goals within accepted timeframes. They often take initiative to communicate the appropriate information through the appropriate channels and is able to make quick confident decisions to prioritize and organize competing tasks.</a:t>
          </a:r>
          <a:r>
            <a:rPr lang="en-CA" sz="1200">
              <a:latin typeface="+mj-lt"/>
            </a:rPr>
            <a:t> </a:t>
          </a:r>
          <a:endParaRPr lang="en-US" sz="1200" b="0">
            <a:latin typeface="+mj-lt"/>
          </a:endParaRPr>
        </a:p>
      </dgm:t>
    </dgm:pt>
    <dgm:pt modelId="{F538E172-3318-4680-B638-468D4563ADBF}" type="parTrans" cxnId="{CA613549-897B-4845-ACC2-3CC911248AD7}">
      <dgm:prSet/>
      <dgm:spPr/>
      <dgm:t>
        <a:bodyPr/>
        <a:lstStyle/>
        <a:p>
          <a:endParaRPr lang="en-CA"/>
        </a:p>
      </dgm:t>
    </dgm:pt>
    <dgm:pt modelId="{8AA9DD58-B44F-4657-96D9-03C03C4C1D87}" type="sibTrans" cxnId="{CA613549-897B-4845-ACC2-3CC911248AD7}">
      <dgm:prSet/>
      <dgm:spPr/>
      <dgm:t>
        <a:bodyPr/>
        <a:lstStyle/>
        <a:p>
          <a:endParaRPr lang="en-CA"/>
        </a:p>
      </dgm:t>
    </dgm:pt>
    <dgm:pt modelId="{8685EAB7-7429-4939-8AA5-81A84D30162A}">
      <dgm:prSet custT="1"/>
      <dgm:spPr/>
      <dgm:t>
        <a:bodyPr/>
        <a:lstStyle/>
        <a:p>
          <a:pPr algn="l" rtl="0">
            <a:lnSpc>
              <a:spcPct val="90000"/>
            </a:lnSpc>
          </a:pPr>
          <a:r>
            <a:rPr lang="en-US" sz="1200" b="0">
              <a:latin typeface="+mj-lt"/>
              <a:cs typeface="Calibri"/>
            </a:rPr>
            <a:t> </a:t>
          </a:r>
          <a:r>
            <a:rPr lang="en-US" sz="1200">
              <a:effectLst/>
              <a:latin typeface="+mj-lt"/>
              <a:ea typeface="Times New Roman" panose="02020603050405020304" pitchFamily="18" charset="0"/>
              <a:cs typeface="Calibri" panose="020F0502020204030204" pitchFamily="34" charset="0"/>
            </a:rPr>
            <a:t>The employee never takes responsibility for not accomplishing work goals within accepted timeframes. They seldomly communicate the appropriate information through the appropriate channels and is not able to make quick confident decisions to prioritize and organize competing tasks.</a:t>
          </a:r>
          <a:r>
            <a:rPr lang="en-CA" sz="1200">
              <a:effectLst/>
              <a:latin typeface="+mj-lt"/>
              <a:ea typeface="Times New Roman" panose="02020603050405020304" pitchFamily="18" charset="0"/>
              <a:cs typeface="Calibri" panose="020F0502020204030204" pitchFamily="34" charset="0"/>
            </a:rPr>
            <a:t> </a:t>
          </a:r>
          <a:endParaRPr lang="en-US" sz="1200" b="0">
            <a:latin typeface="+mj-lt"/>
          </a:endParaRPr>
        </a:p>
      </dgm:t>
    </dgm:pt>
    <dgm:pt modelId="{12B1DBB0-4B5F-4894-B6D3-E4F17EAD2DBB}" type="parTrans" cxnId="{2EDF1760-E51D-45A5-B60A-D0B975BD4882}">
      <dgm:prSet/>
      <dgm:spPr/>
      <dgm:t>
        <a:bodyPr/>
        <a:lstStyle/>
        <a:p>
          <a:endParaRPr lang="en-CA"/>
        </a:p>
      </dgm:t>
    </dgm:pt>
    <dgm:pt modelId="{25F2E87F-6F2D-409C-A0DE-F24D066112D8}" type="sibTrans" cxnId="{2EDF1760-E51D-45A5-B60A-D0B975BD4882}">
      <dgm:prSet/>
      <dgm:spPr/>
      <dgm:t>
        <a:bodyPr/>
        <a:lstStyle/>
        <a:p>
          <a:endParaRPr lang="en-CA"/>
        </a:p>
      </dgm:t>
    </dgm:pt>
    <dgm:pt modelId="{1B870D39-9606-473B-8786-D16F08861B40}">
      <dgm:prSet phldrT="[Text]" phldr="0" custT="1"/>
      <dgm:spPr>
        <a:solidFill>
          <a:schemeClr val="accent5">
            <a:lumMod val="20000"/>
            <a:lumOff val="80000"/>
          </a:schemeClr>
        </a:solidFill>
      </dgm:spPr>
      <dgm:t>
        <a:bodyPr/>
        <a:lstStyle/>
        <a:p>
          <a:pPr algn="l"/>
          <a:r>
            <a:rPr lang="en-CA" sz="3200" b="1">
              <a:solidFill>
                <a:schemeClr val="accent1"/>
              </a:solidFill>
              <a:latin typeface="+mj-lt"/>
            </a:rPr>
            <a:t>Acting Fairly </a:t>
          </a:r>
          <a:endParaRPr lang="en-US" sz="3200" b="1">
            <a:solidFill>
              <a:schemeClr val="accent1"/>
            </a:solidFill>
            <a:latin typeface="+mj-lt"/>
          </a:endParaRPr>
        </a:p>
      </dgm:t>
    </dgm:pt>
    <dgm:pt modelId="{982EE997-6573-4803-BE5E-0AF9CA055D90}" type="parTrans" cxnId="{27A9D2B3-1743-4983-93C3-A00B1207781F}">
      <dgm:prSet/>
      <dgm:spPr/>
      <dgm:t>
        <a:bodyPr/>
        <a:lstStyle/>
        <a:p>
          <a:endParaRPr lang="en-CA"/>
        </a:p>
      </dgm:t>
    </dgm:pt>
    <dgm:pt modelId="{AE28CE4B-488C-4B90-A0D5-0D5C1BBE603F}" type="sibTrans" cxnId="{27A9D2B3-1743-4983-93C3-A00B1207781F}">
      <dgm:prSet/>
      <dgm:spPr/>
      <dgm:t>
        <a:bodyPr/>
        <a:lstStyle/>
        <a:p>
          <a:endParaRPr lang="en-CA"/>
        </a:p>
      </dgm:t>
    </dgm:pt>
    <dgm:pt modelId="{830B35EB-9DE5-4DE0-82CF-4920D6232578}" type="pres">
      <dgm:prSet presAssocID="{8D8CB546-8173-4C5D-923D-7A23907733B1}" presName="Name0" presStyleCnt="0">
        <dgm:presLayoutVars>
          <dgm:dir/>
          <dgm:animLvl val="lvl"/>
          <dgm:resizeHandles val="exact"/>
        </dgm:presLayoutVars>
      </dgm:prSet>
      <dgm:spPr/>
    </dgm:pt>
    <dgm:pt modelId="{F51A5E1B-7F33-437F-90DC-D098C3E20549}" type="pres">
      <dgm:prSet presAssocID="{1B870D39-9606-473B-8786-D16F08861B40}" presName="linNode" presStyleCnt="0"/>
      <dgm:spPr/>
    </dgm:pt>
    <dgm:pt modelId="{E0E0B59C-4464-46AF-91D0-0874812CF797}" type="pres">
      <dgm:prSet presAssocID="{1B870D39-9606-473B-8786-D16F08861B40}" presName="parentText" presStyleLbl="node1" presStyleIdx="0" presStyleCnt="6" custScaleX="277778" custScaleY="45242" custLinFactNeighborX="19" custLinFactNeighborY="-1354">
        <dgm:presLayoutVars>
          <dgm:chMax val="1"/>
          <dgm:bulletEnabled val="1"/>
        </dgm:presLayoutVars>
      </dgm:prSet>
      <dgm:spPr/>
    </dgm:pt>
    <dgm:pt modelId="{EDE0B791-DC32-41A9-AA9C-886E53DCA8B3}" type="pres">
      <dgm:prSet presAssocID="{AE28CE4B-488C-4B90-A0D5-0D5C1BBE603F}" presName="sp" presStyleCnt="0"/>
      <dgm:spPr/>
    </dgm:pt>
    <dgm:pt modelId="{E5CF9F07-5247-4EF7-9229-80E290185076}" type="pres">
      <dgm:prSet presAssocID="{AE5DED25-6F16-4C5C-A33F-A675BE521FCA}" presName="linNode" presStyleCnt="0"/>
      <dgm:spPr/>
    </dgm:pt>
    <dgm:pt modelId="{0F2892F3-F586-4401-932F-270EB06B5C97}" type="pres">
      <dgm:prSet presAssocID="{AE5DED25-6F16-4C5C-A33F-A675BE521FCA}" presName="parentText" presStyleLbl="node1" presStyleIdx="1" presStyleCnt="6">
        <dgm:presLayoutVars>
          <dgm:chMax val="1"/>
          <dgm:bulletEnabled val="1"/>
        </dgm:presLayoutVars>
      </dgm:prSet>
      <dgm:spPr/>
    </dgm:pt>
    <dgm:pt modelId="{7A07D1A3-FEC5-4B10-BBBC-B085DDD677E0}" type="pres">
      <dgm:prSet presAssocID="{AE5DED25-6F16-4C5C-A33F-A675BE521FCA}" presName="descendantText" presStyleLbl="alignAccFollowNode1" presStyleIdx="0" presStyleCnt="5">
        <dgm:presLayoutVars>
          <dgm:bulletEnabled val="1"/>
        </dgm:presLayoutVars>
      </dgm:prSet>
      <dgm:spPr/>
    </dgm:pt>
    <dgm:pt modelId="{65E50BC4-8690-47E4-9AAB-6D39EC8CB913}" type="pres">
      <dgm:prSet presAssocID="{8180B776-54EC-4B8B-9F73-66AC751DF08D}" presName="sp" presStyleCnt="0"/>
      <dgm:spPr/>
    </dgm:pt>
    <dgm:pt modelId="{5277E223-99AA-4558-BC36-9F0EF7D9AABF}" type="pres">
      <dgm:prSet presAssocID="{DBA98FA5-2788-4D48-AAF8-7A532EF92715}" presName="linNode" presStyleCnt="0"/>
      <dgm:spPr/>
    </dgm:pt>
    <dgm:pt modelId="{FBB8621E-27A3-4561-978A-07E665FABDB7}" type="pres">
      <dgm:prSet presAssocID="{DBA98FA5-2788-4D48-AAF8-7A532EF92715}" presName="parentText" presStyleLbl="node1" presStyleIdx="2" presStyleCnt="6">
        <dgm:presLayoutVars>
          <dgm:chMax val="1"/>
          <dgm:bulletEnabled val="1"/>
        </dgm:presLayoutVars>
      </dgm:prSet>
      <dgm:spPr/>
    </dgm:pt>
    <dgm:pt modelId="{CE5AB555-4599-43DF-9D5B-298A79DA9F8E}" type="pres">
      <dgm:prSet presAssocID="{DBA98FA5-2788-4D48-AAF8-7A532EF92715}" presName="descendantText" presStyleLbl="alignAccFollowNode1" presStyleIdx="1" presStyleCnt="5">
        <dgm:presLayoutVars>
          <dgm:bulletEnabled val="1"/>
        </dgm:presLayoutVars>
      </dgm:prSet>
      <dgm:spPr/>
    </dgm:pt>
    <dgm:pt modelId="{5CA473D4-DDAD-4D55-8853-B53C317A3769}" type="pres">
      <dgm:prSet presAssocID="{F521A601-9A60-45F6-94FC-AC56D935196C}" presName="sp" presStyleCnt="0"/>
      <dgm:spPr/>
    </dgm:pt>
    <dgm:pt modelId="{6B64F3BE-827A-42D7-82F7-5181C430AB53}" type="pres">
      <dgm:prSet presAssocID="{D91C1BBB-E806-456B-A99B-17C43BEBACCC}" presName="linNode" presStyleCnt="0"/>
      <dgm:spPr/>
    </dgm:pt>
    <dgm:pt modelId="{CE373E7C-9687-4E60-A0FD-A7C0FA08851F}" type="pres">
      <dgm:prSet presAssocID="{D91C1BBB-E806-456B-A99B-17C43BEBACCC}" presName="parentText" presStyleLbl="node1" presStyleIdx="3" presStyleCnt="6">
        <dgm:presLayoutVars>
          <dgm:chMax val="1"/>
          <dgm:bulletEnabled val="1"/>
        </dgm:presLayoutVars>
      </dgm:prSet>
      <dgm:spPr/>
    </dgm:pt>
    <dgm:pt modelId="{E4A584BB-2F68-4048-BDE2-027A5ED1F500}" type="pres">
      <dgm:prSet presAssocID="{D91C1BBB-E806-456B-A99B-17C43BEBACCC}" presName="descendantText" presStyleLbl="alignAccFollowNode1" presStyleIdx="2" presStyleCnt="5">
        <dgm:presLayoutVars>
          <dgm:bulletEnabled val="1"/>
        </dgm:presLayoutVars>
      </dgm:prSet>
      <dgm:spPr/>
    </dgm:pt>
    <dgm:pt modelId="{CF013B82-D80D-4D16-B03A-39F59C153D84}" type="pres">
      <dgm:prSet presAssocID="{D0A1F5F1-C2BF-4FAA-BE70-79D0D7FBD278}" presName="sp" presStyleCnt="0"/>
      <dgm:spPr/>
    </dgm:pt>
    <dgm:pt modelId="{969AD413-77CC-4FC4-9123-B21A02DE8338}" type="pres">
      <dgm:prSet presAssocID="{C96DB952-2D78-4CE3-90EF-FC53EC714520}" presName="linNode" presStyleCnt="0"/>
      <dgm:spPr/>
    </dgm:pt>
    <dgm:pt modelId="{99DC7938-7D04-4597-927A-4B3D07F9C821}" type="pres">
      <dgm:prSet presAssocID="{C96DB952-2D78-4CE3-90EF-FC53EC714520}" presName="parentText" presStyleLbl="node1" presStyleIdx="4" presStyleCnt="6">
        <dgm:presLayoutVars>
          <dgm:chMax val="1"/>
          <dgm:bulletEnabled val="1"/>
        </dgm:presLayoutVars>
      </dgm:prSet>
      <dgm:spPr/>
    </dgm:pt>
    <dgm:pt modelId="{1A0E07B4-234D-4729-860D-646CF73E2773}" type="pres">
      <dgm:prSet presAssocID="{C96DB952-2D78-4CE3-90EF-FC53EC714520}" presName="descendantText" presStyleLbl="alignAccFollowNode1" presStyleIdx="3" presStyleCnt="5">
        <dgm:presLayoutVars>
          <dgm:bulletEnabled val="1"/>
        </dgm:presLayoutVars>
      </dgm:prSet>
      <dgm:spPr/>
    </dgm:pt>
    <dgm:pt modelId="{6FF1B4AE-6A7E-4A9D-988B-184E5C9E37E1}" type="pres">
      <dgm:prSet presAssocID="{BF629EB0-548E-49D6-B469-EFCCDD2D112C}" presName="sp" presStyleCnt="0"/>
      <dgm:spPr/>
    </dgm:pt>
    <dgm:pt modelId="{9E4BDE9C-3CB8-488A-ABF1-44F33658FBA6}" type="pres">
      <dgm:prSet presAssocID="{D8B0786C-F5FE-4094-B358-6D75B75DEC47}" presName="linNode" presStyleCnt="0"/>
      <dgm:spPr/>
    </dgm:pt>
    <dgm:pt modelId="{21F8DF58-46C7-493A-BD6C-753F5D469755}" type="pres">
      <dgm:prSet presAssocID="{D8B0786C-F5FE-4094-B358-6D75B75DEC47}" presName="parentText" presStyleLbl="node1" presStyleIdx="5" presStyleCnt="6">
        <dgm:presLayoutVars>
          <dgm:chMax val="1"/>
          <dgm:bulletEnabled val="1"/>
        </dgm:presLayoutVars>
      </dgm:prSet>
      <dgm:spPr/>
    </dgm:pt>
    <dgm:pt modelId="{C941623D-1A19-4136-9A1C-1CDD10F52680}" type="pres">
      <dgm:prSet presAssocID="{D8B0786C-F5FE-4094-B358-6D75B75DEC47}" presName="descendantText" presStyleLbl="alignAccFollowNode1" presStyleIdx="4" presStyleCnt="5">
        <dgm:presLayoutVars>
          <dgm:bulletEnabled val="1"/>
        </dgm:presLayoutVars>
      </dgm:prSet>
      <dgm:spPr/>
    </dgm:pt>
  </dgm:ptLst>
  <dgm:cxnLst>
    <dgm:cxn modelId="{BB007602-EC7B-4C80-8944-BA659CFC39AD}" type="presOf" srcId="{1B870D39-9606-473B-8786-D16F08861B40}" destId="{E0E0B59C-4464-46AF-91D0-0874812CF797}" srcOrd="0" destOrd="0" presId="urn:microsoft.com/office/officeart/2005/8/layout/vList5"/>
    <dgm:cxn modelId="{E3F82404-EED8-4D98-8497-38EA8BA23BDD}" type="presOf" srcId="{FBA87C6F-9E3E-4D7E-B5AD-895E77C5D3AF}" destId="{1A0E07B4-234D-4729-860D-646CF73E2773}" srcOrd="0" destOrd="0" presId="urn:microsoft.com/office/officeart/2005/8/layout/vList5"/>
    <dgm:cxn modelId="{4D463B05-9394-48B4-BE50-560CCAC56EAA}" type="presOf" srcId="{AE5DED25-6F16-4C5C-A33F-A675BE521FCA}" destId="{0F2892F3-F586-4401-932F-270EB06B5C97}" srcOrd="0" destOrd="0" presId="urn:microsoft.com/office/officeart/2005/8/layout/vList5"/>
    <dgm:cxn modelId="{BE316D12-97A8-46E2-9EB1-4351F11D4B89}" srcId="{8D8CB546-8173-4C5D-923D-7A23907733B1}" destId="{D8B0786C-F5FE-4094-B358-6D75B75DEC47}" srcOrd="5" destOrd="0" parTransId="{70817D2B-9F60-4928-A3EA-CC8E0DFCA0DC}" sibTransId="{D7ACC66F-4322-4CA3-A069-65387A00FD01}"/>
    <dgm:cxn modelId="{A509BB22-245F-4166-8BAE-073603171ADF}" type="presOf" srcId="{D8B0786C-F5FE-4094-B358-6D75B75DEC47}" destId="{21F8DF58-46C7-493A-BD6C-753F5D469755}" srcOrd="0" destOrd="0" presId="urn:microsoft.com/office/officeart/2005/8/layout/vList5"/>
    <dgm:cxn modelId="{C2D64323-3155-40FD-8FA5-1D4CEA20E4F1}" srcId="{C96DB952-2D78-4CE3-90EF-FC53EC714520}" destId="{FBA87C6F-9E3E-4D7E-B5AD-895E77C5D3AF}" srcOrd="0" destOrd="0" parTransId="{F44D5599-7A24-4ED5-B72C-F4427FAB5B7C}" sibTransId="{62CE78F1-2603-49C3-B1A7-E06379140E24}"/>
    <dgm:cxn modelId="{2EDF1760-E51D-45A5-B60A-D0B975BD4882}" srcId="{D8B0786C-F5FE-4094-B358-6D75B75DEC47}" destId="{8685EAB7-7429-4939-8AA5-81A84D30162A}" srcOrd="0" destOrd="0" parTransId="{12B1DBB0-4B5F-4894-B6D3-E4F17EAD2DBB}" sibTransId="{25F2E87F-6F2D-409C-A0DE-F24D066112D8}"/>
    <dgm:cxn modelId="{CA613549-897B-4845-ACC2-3CC911248AD7}" srcId="{D91C1BBB-E806-456B-A99B-17C43BEBACCC}" destId="{D1BA2281-FD3E-4974-9579-ED4B25BAEE9D}" srcOrd="0" destOrd="0" parTransId="{F538E172-3318-4680-B638-468D4563ADBF}" sibTransId="{8AA9DD58-B44F-4657-96D9-03C03C4C1D87}"/>
    <dgm:cxn modelId="{4F8F834C-01B8-4EF1-B1B7-80C7C64E5D0E}" srcId="{8D8CB546-8173-4C5D-923D-7A23907733B1}" destId="{AE5DED25-6F16-4C5C-A33F-A675BE521FCA}" srcOrd="1" destOrd="0" parTransId="{C50F7A9E-5AD2-4803-96E4-D4A695FCC316}" sibTransId="{8180B776-54EC-4B8B-9F73-66AC751DF08D}"/>
    <dgm:cxn modelId="{826BEB6D-96E7-4060-90C8-5BC4260A7D6D}" type="presOf" srcId="{8D8CB546-8173-4C5D-923D-7A23907733B1}" destId="{830B35EB-9DE5-4DE0-82CF-4920D6232578}" srcOrd="0" destOrd="0" presId="urn:microsoft.com/office/officeart/2005/8/layout/vList5"/>
    <dgm:cxn modelId="{CA610572-309E-4616-BBE4-146CC235EF9F}" type="presOf" srcId="{D91C1BBB-E806-456B-A99B-17C43BEBACCC}" destId="{CE373E7C-9687-4E60-A0FD-A7C0FA08851F}" srcOrd="0" destOrd="0" presId="urn:microsoft.com/office/officeart/2005/8/layout/vList5"/>
    <dgm:cxn modelId="{189E5856-A836-4D4B-B2D4-C9F5221A67AC}" type="presOf" srcId="{DBA98FA5-2788-4D48-AAF8-7A532EF92715}" destId="{FBB8621E-27A3-4561-978A-07E665FABDB7}" srcOrd="0" destOrd="0" presId="urn:microsoft.com/office/officeart/2005/8/layout/vList5"/>
    <dgm:cxn modelId="{D802CD59-BC50-4FFE-9625-F83D67DFDFBE}" srcId="{8D8CB546-8173-4C5D-923D-7A23907733B1}" destId="{C96DB952-2D78-4CE3-90EF-FC53EC714520}" srcOrd="4" destOrd="0" parTransId="{1DF843E3-EADE-4A46-BF2F-74C979B3303B}" sibTransId="{BF629EB0-548E-49D6-B469-EFCCDD2D112C}"/>
    <dgm:cxn modelId="{75CA1C83-18DD-4EA2-B286-5DAA2342AA41}" type="presOf" srcId="{C96DB952-2D78-4CE3-90EF-FC53EC714520}" destId="{99DC7938-7D04-4597-927A-4B3D07F9C821}" srcOrd="0" destOrd="0" presId="urn:microsoft.com/office/officeart/2005/8/layout/vList5"/>
    <dgm:cxn modelId="{78A6309E-5FCF-4E37-AE02-D09430DB4256}" type="presOf" srcId="{8685EAB7-7429-4939-8AA5-81A84D30162A}" destId="{C941623D-1A19-4136-9A1C-1CDD10F52680}" srcOrd="0" destOrd="0" presId="urn:microsoft.com/office/officeart/2005/8/layout/vList5"/>
    <dgm:cxn modelId="{24E71AAC-F6E6-4AF0-A050-F2F9023832C2}" srcId="{8D8CB546-8173-4C5D-923D-7A23907733B1}" destId="{D91C1BBB-E806-456B-A99B-17C43BEBACCC}" srcOrd="3" destOrd="0" parTransId="{B4784AAF-4724-4F47-8383-F36D2AD730C8}" sibTransId="{D0A1F5F1-C2BF-4FAA-BE70-79D0D7FBD278}"/>
    <dgm:cxn modelId="{0C2ACFAD-E199-46FE-B775-ED5867901D12}" srcId="{DBA98FA5-2788-4D48-AAF8-7A532EF92715}" destId="{BB9D404E-38C7-4DC3-A059-031ED5B6FECF}" srcOrd="0" destOrd="0" parTransId="{82E85CE2-23EE-4B8A-8249-CBEE1C36901F}" sibTransId="{FF1D5265-64D6-42AE-8BE5-987886483AE6}"/>
    <dgm:cxn modelId="{DA0A7FAF-80D9-4392-A7A2-EA4D6F7486F2}" type="presOf" srcId="{D1BA2281-FD3E-4974-9579-ED4B25BAEE9D}" destId="{E4A584BB-2F68-4048-BDE2-027A5ED1F500}" srcOrd="0" destOrd="0" presId="urn:microsoft.com/office/officeart/2005/8/layout/vList5"/>
    <dgm:cxn modelId="{0E687EB1-0C90-494F-B087-E8D130F962A4}" srcId="{AE5DED25-6F16-4C5C-A33F-A675BE521FCA}" destId="{B3D3A8E6-CD7F-4A06-9819-5A75FE78E1E2}" srcOrd="0" destOrd="0" parTransId="{B9119EB1-F67B-415B-8C36-874274D65768}" sibTransId="{C8C1F9F8-EB79-4082-83AD-5D570695BE50}"/>
    <dgm:cxn modelId="{27A9D2B3-1743-4983-93C3-A00B1207781F}" srcId="{8D8CB546-8173-4C5D-923D-7A23907733B1}" destId="{1B870D39-9606-473B-8786-D16F08861B40}" srcOrd="0" destOrd="0" parTransId="{982EE997-6573-4803-BE5E-0AF9CA055D90}" sibTransId="{AE28CE4B-488C-4B90-A0D5-0D5C1BBE603F}"/>
    <dgm:cxn modelId="{0D113FB9-1C11-4BD7-BBF8-BBB34C7A700F}" srcId="{8D8CB546-8173-4C5D-923D-7A23907733B1}" destId="{DBA98FA5-2788-4D48-AAF8-7A532EF92715}" srcOrd="2" destOrd="0" parTransId="{29B35AD2-B735-4FA5-91AB-539BD1CD30D1}" sibTransId="{F521A601-9A60-45F6-94FC-AC56D935196C}"/>
    <dgm:cxn modelId="{DA9763F4-B21C-48BC-93CD-1224E049BC40}" type="presOf" srcId="{BB9D404E-38C7-4DC3-A059-031ED5B6FECF}" destId="{CE5AB555-4599-43DF-9D5B-298A79DA9F8E}" srcOrd="0" destOrd="0" presId="urn:microsoft.com/office/officeart/2005/8/layout/vList5"/>
    <dgm:cxn modelId="{F113DFF7-720F-4B2D-A435-E3488A39C8EC}" type="presOf" srcId="{B3D3A8E6-CD7F-4A06-9819-5A75FE78E1E2}" destId="{7A07D1A3-FEC5-4B10-BBBC-B085DDD677E0}" srcOrd="0" destOrd="0" presId="urn:microsoft.com/office/officeart/2005/8/layout/vList5"/>
    <dgm:cxn modelId="{1A91DE6C-1C9D-4769-BCE0-1F3B690C6923}" type="presParOf" srcId="{830B35EB-9DE5-4DE0-82CF-4920D6232578}" destId="{F51A5E1B-7F33-437F-90DC-D098C3E20549}" srcOrd="0" destOrd="0" presId="urn:microsoft.com/office/officeart/2005/8/layout/vList5"/>
    <dgm:cxn modelId="{3F8EFBD4-80A5-4BBD-9872-22C449C828BF}" type="presParOf" srcId="{F51A5E1B-7F33-437F-90DC-D098C3E20549}" destId="{E0E0B59C-4464-46AF-91D0-0874812CF797}" srcOrd="0" destOrd="0" presId="urn:microsoft.com/office/officeart/2005/8/layout/vList5"/>
    <dgm:cxn modelId="{68731170-030B-4F2D-BB8F-4F67D37C85E1}" type="presParOf" srcId="{830B35EB-9DE5-4DE0-82CF-4920D6232578}" destId="{EDE0B791-DC32-41A9-AA9C-886E53DCA8B3}" srcOrd="1" destOrd="0" presId="urn:microsoft.com/office/officeart/2005/8/layout/vList5"/>
    <dgm:cxn modelId="{A3D793BD-CC7B-4757-B333-28087D9D99D4}" type="presParOf" srcId="{830B35EB-9DE5-4DE0-82CF-4920D6232578}" destId="{E5CF9F07-5247-4EF7-9229-80E290185076}" srcOrd="2" destOrd="0" presId="urn:microsoft.com/office/officeart/2005/8/layout/vList5"/>
    <dgm:cxn modelId="{2BFB1616-4B9C-4D20-BC65-E1B00175F5B0}" type="presParOf" srcId="{E5CF9F07-5247-4EF7-9229-80E290185076}" destId="{0F2892F3-F586-4401-932F-270EB06B5C97}" srcOrd="0" destOrd="0" presId="urn:microsoft.com/office/officeart/2005/8/layout/vList5"/>
    <dgm:cxn modelId="{ACFF330E-7417-4975-84A9-71BCAD6F58A7}" type="presParOf" srcId="{E5CF9F07-5247-4EF7-9229-80E290185076}" destId="{7A07D1A3-FEC5-4B10-BBBC-B085DDD677E0}" srcOrd="1" destOrd="0" presId="urn:microsoft.com/office/officeart/2005/8/layout/vList5"/>
    <dgm:cxn modelId="{93F8B5E7-1010-4CA0-9558-CDB24D049A4F}" type="presParOf" srcId="{830B35EB-9DE5-4DE0-82CF-4920D6232578}" destId="{65E50BC4-8690-47E4-9AAB-6D39EC8CB913}" srcOrd="3" destOrd="0" presId="urn:microsoft.com/office/officeart/2005/8/layout/vList5"/>
    <dgm:cxn modelId="{AF3E2AB2-501C-44CD-A1E5-9CD7F2EF777E}" type="presParOf" srcId="{830B35EB-9DE5-4DE0-82CF-4920D6232578}" destId="{5277E223-99AA-4558-BC36-9F0EF7D9AABF}" srcOrd="4" destOrd="0" presId="urn:microsoft.com/office/officeart/2005/8/layout/vList5"/>
    <dgm:cxn modelId="{C4B00006-A81C-432A-A3D4-74092B783FF0}" type="presParOf" srcId="{5277E223-99AA-4558-BC36-9F0EF7D9AABF}" destId="{FBB8621E-27A3-4561-978A-07E665FABDB7}" srcOrd="0" destOrd="0" presId="urn:microsoft.com/office/officeart/2005/8/layout/vList5"/>
    <dgm:cxn modelId="{AF1E3E91-5012-4B7E-88F9-0C8668FA8B2F}" type="presParOf" srcId="{5277E223-99AA-4558-BC36-9F0EF7D9AABF}" destId="{CE5AB555-4599-43DF-9D5B-298A79DA9F8E}" srcOrd="1" destOrd="0" presId="urn:microsoft.com/office/officeart/2005/8/layout/vList5"/>
    <dgm:cxn modelId="{32A25181-0EBB-4CBD-B903-63C851F083CF}" type="presParOf" srcId="{830B35EB-9DE5-4DE0-82CF-4920D6232578}" destId="{5CA473D4-DDAD-4D55-8853-B53C317A3769}" srcOrd="5" destOrd="0" presId="urn:microsoft.com/office/officeart/2005/8/layout/vList5"/>
    <dgm:cxn modelId="{C215A2BE-F109-4FF1-B7F2-CF04A51D30FB}" type="presParOf" srcId="{830B35EB-9DE5-4DE0-82CF-4920D6232578}" destId="{6B64F3BE-827A-42D7-82F7-5181C430AB53}" srcOrd="6" destOrd="0" presId="urn:microsoft.com/office/officeart/2005/8/layout/vList5"/>
    <dgm:cxn modelId="{8D3B6067-8251-49B2-AAB3-227E2FC25B7D}" type="presParOf" srcId="{6B64F3BE-827A-42D7-82F7-5181C430AB53}" destId="{CE373E7C-9687-4E60-A0FD-A7C0FA08851F}" srcOrd="0" destOrd="0" presId="urn:microsoft.com/office/officeart/2005/8/layout/vList5"/>
    <dgm:cxn modelId="{EA395E56-84EA-4193-9566-8214077DE3F3}" type="presParOf" srcId="{6B64F3BE-827A-42D7-82F7-5181C430AB53}" destId="{E4A584BB-2F68-4048-BDE2-027A5ED1F500}" srcOrd="1" destOrd="0" presId="urn:microsoft.com/office/officeart/2005/8/layout/vList5"/>
    <dgm:cxn modelId="{0DB57B02-65BD-439A-BEDC-503CF62A1339}" type="presParOf" srcId="{830B35EB-9DE5-4DE0-82CF-4920D6232578}" destId="{CF013B82-D80D-4D16-B03A-39F59C153D84}" srcOrd="7" destOrd="0" presId="urn:microsoft.com/office/officeart/2005/8/layout/vList5"/>
    <dgm:cxn modelId="{7D2520D4-BEE4-4D91-A1D7-93E2494B4A01}" type="presParOf" srcId="{830B35EB-9DE5-4DE0-82CF-4920D6232578}" destId="{969AD413-77CC-4FC4-9123-B21A02DE8338}" srcOrd="8" destOrd="0" presId="urn:microsoft.com/office/officeart/2005/8/layout/vList5"/>
    <dgm:cxn modelId="{49DEE96D-C997-4275-93FF-281E8A6EFDE7}" type="presParOf" srcId="{969AD413-77CC-4FC4-9123-B21A02DE8338}" destId="{99DC7938-7D04-4597-927A-4B3D07F9C821}" srcOrd="0" destOrd="0" presId="urn:microsoft.com/office/officeart/2005/8/layout/vList5"/>
    <dgm:cxn modelId="{3E21A414-DBA6-486D-9C64-DB45628E31C6}" type="presParOf" srcId="{969AD413-77CC-4FC4-9123-B21A02DE8338}" destId="{1A0E07B4-234D-4729-860D-646CF73E2773}" srcOrd="1" destOrd="0" presId="urn:microsoft.com/office/officeart/2005/8/layout/vList5"/>
    <dgm:cxn modelId="{66BD5C86-ADD2-4B9F-BE7A-C5B1B3A938E8}" type="presParOf" srcId="{830B35EB-9DE5-4DE0-82CF-4920D6232578}" destId="{6FF1B4AE-6A7E-4A9D-988B-184E5C9E37E1}" srcOrd="9" destOrd="0" presId="urn:microsoft.com/office/officeart/2005/8/layout/vList5"/>
    <dgm:cxn modelId="{B1D1C920-6BEA-4DAD-BC8B-648185C7BD31}" type="presParOf" srcId="{830B35EB-9DE5-4DE0-82CF-4920D6232578}" destId="{9E4BDE9C-3CB8-488A-ABF1-44F33658FBA6}" srcOrd="10" destOrd="0" presId="urn:microsoft.com/office/officeart/2005/8/layout/vList5"/>
    <dgm:cxn modelId="{9E610EF0-64FB-484B-AB1E-1A5CC88D4450}" type="presParOf" srcId="{9E4BDE9C-3CB8-488A-ABF1-44F33658FBA6}" destId="{21F8DF58-46C7-493A-BD6C-753F5D469755}" srcOrd="0" destOrd="0" presId="urn:microsoft.com/office/officeart/2005/8/layout/vList5"/>
    <dgm:cxn modelId="{80D3AC92-921B-419B-9066-7603EE2CD290}" type="presParOf" srcId="{9E4BDE9C-3CB8-488A-ABF1-44F33658FBA6}" destId="{C941623D-1A19-4136-9A1C-1CDD10F5268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A9838-6B5F-499D-B1E9-BD54A794133E}">
      <dsp:nvSpPr>
        <dsp:cNvPr id="0" name=""/>
        <dsp:cNvSpPr/>
      </dsp:nvSpPr>
      <dsp:spPr>
        <a:xfrm>
          <a:off x="0" y="559"/>
          <a:ext cx="5015282"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6509E0A-4BEF-4137-A14E-C32D24745364}">
      <dsp:nvSpPr>
        <dsp:cNvPr id="0" name=""/>
        <dsp:cNvSpPr/>
      </dsp:nvSpPr>
      <dsp:spPr>
        <a:xfrm>
          <a:off x="0" y="559"/>
          <a:ext cx="5015282" cy="916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a:t>How long has the employee being assessed been with CAS?</a:t>
          </a:r>
        </a:p>
      </dsp:txBody>
      <dsp:txXfrm>
        <a:off x="0" y="559"/>
        <a:ext cx="5015282" cy="916725"/>
      </dsp:txXfrm>
    </dsp:sp>
    <dsp:sp modelId="{46A7E1DD-A92A-409F-94D1-8C87CEAA4BE5}">
      <dsp:nvSpPr>
        <dsp:cNvPr id="0" name=""/>
        <dsp:cNvSpPr/>
      </dsp:nvSpPr>
      <dsp:spPr>
        <a:xfrm>
          <a:off x="0" y="917285"/>
          <a:ext cx="5015282" cy="0"/>
        </a:xfrm>
        <a:prstGeom prst="line">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w="6350" cap="flat" cmpd="sng" algn="ctr">
          <a:solidFill>
            <a:schemeClr val="accent5">
              <a:hueOff val="-1689636"/>
              <a:satOff val="-4355"/>
              <a:lumOff val="-294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E503D62-BD41-4522-8451-2FCAB39771FA}">
      <dsp:nvSpPr>
        <dsp:cNvPr id="0" name=""/>
        <dsp:cNvSpPr/>
      </dsp:nvSpPr>
      <dsp:spPr>
        <a:xfrm>
          <a:off x="0" y="917285"/>
          <a:ext cx="5015282" cy="916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How long has the employee being assessed worked in the Project Coordinator role?</a:t>
          </a:r>
        </a:p>
      </dsp:txBody>
      <dsp:txXfrm>
        <a:off x="0" y="917285"/>
        <a:ext cx="5015282" cy="916725"/>
      </dsp:txXfrm>
    </dsp:sp>
    <dsp:sp modelId="{7033377C-6945-4839-964C-49882B84F77D}">
      <dsp:nvSpPr>
        <dsp:cNvPr id="0" name=""/>
        <dsp:cNvSpPr/>
      </dsp:nvSpPr>
      <dsp:spPr>
        <a:xfrm>
          <a:off x="0" y="1834010"/>
          <a:ext cx="5015282" cy="0"/>
        </a:xfrm>
        <a:prstGeom prst="line">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BBDF7E7-E026-41ED-8508-04971D0FD4D2}">
      <dsp:nvSpPr>
        <dsp:cNvPr id="0" name=""/>
        <dsp:cNvSpPr/>
      </dsp:nvSpPr>
      <dsp:spPr>
        <a:xfrm>
          <a:off x="0" y="1834010"/>
          <a:ext cx="5015282" cy="916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Reasons for hiring the employee being assessed for the Project Coordinator role</a:t>
          </a:r>
        </a:p>
      </dsp:txBody>
      <dsp:txXfrm>
        <a:off x="0" y="1834010"/>
        <a:ext cx="5015282" cy="916725"/>
      </dsp:txXfrm>
    </dsp:sp>
    <dsp:sp modelId="{329D1A61-A285-4E1A-BD13-A4C35346E8F2}">
      <dsp:nvSpPr>
        <dsp:cNvPr id="0" name=""/>
        <dsp:cNvSpPr/>
      </dsp:nvSpPr>
      <dsp:spPr>
        <a:xfrm>
          <a:off x="0" y="2750736"/>
          <a:ext cx="5015282" cy="0"/>
        </a:xfrm>
        <a:prstGeom prst="line">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w="6350" cap="flat" cmpd="sng" algn="ctr">
          <a:solidFill>
            <a:schemeClr val="accent5">
              <a:hueOff val="-5068907"/>
              <a:satOff val="-13064"/>
              <a:lumOff val="-882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8D6436F-63DE-424C-A76E-BAC6753EAA14}">
      <dsp:nvSpPr>
        <dsp:cNvPr id="0" name=""/>
        <dsp:cNvSpPr/>
      </dsp:nvSpPr>
      <dsp:spPr>
        <a:xfrm>
          <a:off x="0" y="2750736"/>
          <a:ext cx="5015282" cy="916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What is your role, Lorraine, in the hiring process?</a:t>
          </a:r>
        </a:p>
      </dsp:txBody>
      <dsp:txXfrm>
        <a:off x="0" y="2750736"/>
        <a:ext cx="5015282" cy="916725"/>
      </dsp:txXfrm>
    </dsp:sp>
    <dsp:sp modelId="{1DEA40FC-CE04-4AEE-8DA1-158788EE07D1}">
      <dsp:nvSpPr>
        <dsp:cNvPr id="0" name=""/>
        <dsp:cNvSpPr/>
      </dsp:nvSpPr>
      <dsp:spPr>
        <a:xfrm>
          <a:off x="0" y="3667461"/>
          <a:ext cx="5015282" cy="0"/>
        </a:xfrm>
        <a:prstGeom prst="lin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5EF09A6-2B6E-483E-94B1-9DE337DFA744}">
      <dsp:nvSpPr>
        <dsp:cNvPr id="0" name=""/>
        <dsp:cNvSpPr/>
      </dsp:nvSpPr>
      <dsp:spPr>
        <a:xfrm>
          <a:off x="0" y="3667461"/>
          <a:ext cx="5015282" cy="916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Of the competencies we have listed, have we accurately marked which ones would fall under a trainable behaviour or a must have upon hiring?</a:t>
          </a:r>
        </a:p>
      </dsp:txBody>
      <dsp:txXfrm>
        <a:off x="0" y="3667461"/>
        <a:ext cx="5015282" cy="916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D0870-C98B-4EDF-A0B1-6774D8033A74}">
      <dsp:nvSpPr>
        <dsp:cNvPr id="0" name=""/>
        <dsp:cNvSpPr/>
      </dsp:nvSpPr>
      <dsp:spPr>
        <a:xfrm>
          <a:off x="0" y="449070"/>
          <a:ext cx="5088193"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6858F0-BF27-4B99-A4E3-377DB7E6C6A2}">
      <dsp:nvSpPr>
        <dsp:cNvPr id="0" name=""/>
        <dsp:cNvSpPr/>
      </dsp:nvSpPr>
      <dsp:spPr>
        <a:xfrm>
          <a:off x="254409" y="153870"/>
          <a:ext cx="3561735"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625" tIns="0" rIns="134625" bIns="0" numCol="1" spcCol="1270" anchor="ctr" anchorCtr="0">
          <a:noAutofit/>
        </a:bodyPr>
        <a:lstStyle/>
        <a:p>
          <a:pPr marL="0" lvl="0" indent="0" algn="l" defTabSz="889000" rtl="0">
            <a:lnSpc>
              <a:spcPct val="90000"/>
            </a:lnSpc>
            <a:spcBef>
              <a:spcPct val="0"/>
            </a:spcBef>
            <a:spcAft>
              <a:spcPct val="35000"/>
            </a:spcAft>
            <a:buNone/>
          </a:pPr>
          <a:r>
            <a:rPr lang="en-US" sz="2000" kern="1200"/>
            <a:t>Employed by CAS since 2017</a:t>
          </a:r>
        </a:p>
      </dsp:txBody>
      <dsp:txXfrm>
        <a:off x="283230" y="182691"/>
        <a:ext cx="3504093" cy="532758"/>
      </dsp:txXfrm>
    </dsp:sp>
    <dsp:sp modelId="{1E3C66A7-4895-4232-A03A-CF7E612B7C4D}">
      <dsp:nvSpPr>
        <dsp:cNvPr id="0" name=""/>
        <dsp:cNvSpPr/>
      </dsp:nvSpPr>
      <dsp:spPr>
        <a:xfrm>
          <a:off x="0" y="1356270"/>
          <a:ext cx="5088193"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C72BDB-F52C-4E6F-8DBE-2061D24558F3}">
      <dsp:nvSpPr>
        <dsp:cNvPr id="0" name=""/>
        <dsp:cNvSpPr/>
      </dsp:nvSpPr>
      <dsp:spPr>
        <a:xfrm>
          <a:off x="254409" y="1061070"/>
          <a:ext cx="3561735"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625" tIns="0" rIns="134625" bIns="0" numCol="1" spcCol="1270" anchor="ctr" anchorCtr="0">
          <a:noAutofit/>
        </a:bodyPr>
        <a:lstStyle/>
        <a:p>
          <a:pPr marL="0" lvl="0" indent="0" algn="l" defTabSz="889000" rtl="0">
            <a:lnSpc>
              <a:spcPct val="90000"/>
            </a:lnSpc>
            <a:spcBef>
              <a:spcPct val="0"/>
            </a:spcBef>
            <a:spcAft>
              <a:spcPct val="35000"/>
            </a:spcAft>
            <a:buNone/>
          </a:pPr>
          <a:r>
            <a:rPr lang="en-US" sz="2000" kern="1200"/>
            <a:t>Project Coordinator since 2017</a:t>
          </a:r>
        </a:p>
      </dsp:txBody>
      <dsp:txXfrm>
        <a:off x="283230" y="1089891"/>
        <a:ext cx="3504093" cy="532758"/>
      </dsp:txXfrm>
    </dsp:sp>
    <dsp:sp modelId="{BEE889F2-48C5-417D-876C-E353074461A5}">
      <dsp:nvSpPr>
        <dsp:cNvPr id="0" name=""/>
        <dsp:cNvSpPr/>
      </dsp:nvSpPr>
      <dsp:spPr>
        <a:xfrm>
          <a:off x="0" y="2263470"/>
          <a:ext cx="5088193" cy="2457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4900" tIns="416560" rIns="394900"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a:t>Industry knowledge and experience</a:t>
          </a:r>
        </a:p>
        <a:p>
          <a:pPr marL="228600" lvl="1" indent="-228600" algn="l" defTabSz="889000">
            <a:lnSpc>
              <a:spcPct val="90000"/>
            </a:lnSpc>
            <a:spcBef>
              <a:spcPct val="0"/>
            </a:spcBef>
            <a:spcAft>
              <a:spcPct val="15000"/>
            </a:spcAft>
            <a:buChar char="•"/>
          </a:pPr>
          <a:r>
            <a:rPr lang="en-US" sz="2000" kern="1200"/>
            <a:t>High attention to detail</a:t>
          </a:r>
        </a:p>
        <a:p>
          <a:pPr marL="228600" lvl="1" indent="-228600" algn="l" defTabSz="889000">
            <a:lnSpc>
              <a:spcPct val="90000"/>
            </a:lnSpc>
            <a:spcBef>
              <a:spcPct val="0"/>
            </a:spcBef>
            <a:spcAft>
              <a:spcPct val="15000"/>
            </a:spcAft>
            <a:buChar char="•"/>
          </a:pPr>
          <a:r>
            <a:rPr lang="en-US" sz="2000" kern="1200"/>
            <a:t>Positive personality</a:t>
          </a:r>
        </a:p>
        <a:p>
          <a:pPr marL="228600" lvl="1" indent="-228600" algn="l" defTabSz="889000">
            <a:lnSpc>
              <a:spcPct val="90000"/>
            </a:lnSpc>
            <a:spcBef>
              <a:spcPct val="0"/>
            </a:spcBef>
            <a:spcAft>
              <a:spcPct val="15000"/>
            </a:spcAft>
            <a:buChar char="•"/>
          </a:pPr>
          <a:r>
            <a:rPr lang="en-US" sz="2000" kern="1200"/>
            <a:t>Excellent communication skills</a:t>
          </a:r>
        </a:p>
        <a:p>
          <a:pPr marL="228600" lvl="1" indent="-228600" algn="l" defTabSz="889000">
            <a:lnSpc>
              <a:spcPct val="90000"/>
            </a:lnSpc>
            <a:spcBef>
              <a:spcPct val="0"/>
            </a:spcBef>
            <a:spcAft>
              <a:spcPct val="15000"/>
            </a:spcAft>
            <a:buChar char="•"/>
          </a:pPr>
          <a:r>
            <a:rPr lang="en-US" sz="2000" kern="1200"/>
            <a:t>Good fit for company culture and environment</a:t>
          </a:r>
        </a:p>
      </dsp:txBody>
      <dsp:txXfrm>
        <a:off x="0" y="2263470"/>
        <a:ext cx="5088193" cy="2457000"/>
      </dsp:txXfrm>
    </dsp:sp>
    <dsp:sp modelId="{28354EEE-FA27-4A11-9B5C-8A5003F7799A}">
      <dsp:nvSpPr>
        <dsp:cNvPr id="0" name=""/>
        <dsp:cNvSpPr/>
      </dsp:nvSpPr>
      <dsp:spPr>
        <a:xfrm>
          <a:off x="254409" y="1968270"/>
          <a:ext cx="3561735"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625" tIns="0" rIns="134625" bIns="0" numCol="1" spcCol="1270" anchor="ctr" anchorCtr="0">
          <a:noAutofit/>
        </a:bodyPr>
        <a:lstStyle/>
        <a:p>
          <a:pPr marL="0" lvl="0" indent="0" algn="l" defTabSz="889000" rtl="0">
            <a:lnSpc>
              <a:spcPct val="90000"/>
            </a:lnSpc>
            <a:spcBef>
              <a:spcPct val="0"/>
            </a:spcBef>
            <a:spcAft>
              <a:spcPct val="35000"/>
            </a:spcAft>
            <a:buNone/>
          </a:pPr>
          <a:r>
            <a:rPr lang="en-US" sz="2000" kern="1200"/>
            <a:t>Hiring Reasons:</a:t>
          </a:r>
        </a:p>
      </dsp:txBody>
      <dsp:txXfrm>
        <a:off x="283230" y="1997091"/>
        <a:ext cx="3504093"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EF2A7-2C43-44DE-B4ED-CF4EDB4AE862}">
      <dsp:nvSpPr>
        <dsp:cNvPr id="0" name=""/>
        <dsp:cNvSpPr/>
      </dsp:nvSpPr>
      <dsp:spPr>
        <a:xfrm>
          <a:off x="0" y="215167"/>
          <a:ext cx="4377713" cy="4377713"/>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C9D0DA-192D-4153-A634-B00AFEF8BE9D}">
      <dsp:nvSpPr>
        <dsp:cNvPr id="0" name=""/>
        <dsp:cNvSpPr/>
      </dsp:nvSpPr>
      <dsp:spPr>
        <a:xfrm>
          <a:off x="284551" y="499718"/>
          <a:ext cx="1751085" cy="175108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Adaptability/Flexibility</a:t>
          </a:r>
          <a:endParaRPr lang="en-CA" sz="1200" kern="1200"/>
        </a:p>
        <a:p>
          <a:pPr marL="114300" lvl="1" indent="-114300" algn="l" defTabSz="533400">
            <a:lnSpc>
              <a:spcPct val="90000"/>
            </a:lnSpc>
            <a:spcBef>
              <a:spcPct val="0"/>
            </a:spcBef>
            <a:spcAft>
              <a:spcPct val="15000"/>
            </a:spcAft>
            <a:buChar char="•"/>
          </a:pPr>
          <a:r>
            <a:rPr lang="en-US" sz="1200" i="1" kern="1200"/>
            <a:t>Displaying the capability to adapt to new, different or changing requirements.</a:t>
          </a:r>
          <a:r>
            <a:rPr lang="en-US" sz="1200" kern="1200"/>
            <a:t> </a:t>
          </a:r>
          <a:endParaRPr lang="en-CA" sz="1200" kern="1200"/>
        </a:p>
      </dsp:txBody>
      <dsp:txXfrm>
        <a:off x="370032" y="585199"/>
        <a:ext cx="1580123" cy="1580123"/>
      </dsp:txXfrm>
    </dsp:sp>
    <dsp:sp modelId="{1A226C0E-D119-40FE-ACEB-555A5C626D49}">
      <dsp:nvSpPr>
        <dsp:cNvPr id="0" name=""/>
        <dsp:cNvSpPr/>
      </dsp:nvSpPr>
      <dsp:spPr>
        <a:xfrm>
          <a:off x="2342076" y="499718"/>
          <a:ext cx="1751085" cy="17510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Accessibility </a:t>
          </a:r>
          <a:endParaRPr lang="en-CA" sz="1600" kern="1200"/>
        </a:p>
        <a:p>
          <a:pPr marL="114300" lvl="1" indent="-114300" algn="l" defTabSz="533400">
            <a:lnSpc>
              <a:spcPct val="90000"/>
            </a:lnSpc>
            <a:spcBef>
              <a:spcPct val="0"/>
            </a:spcBef>
            <a:spcAft>
              <a:spcPct val="15000"/>
            </a:spcAft>
            <a:buChar char="•"/>
          </a:pPr>
          <a:r>
            <a:rPr lang="en-US" sz="1200" i="1" kern="1200"/>
            <a:t>Being approachable, available and easy to talk to by</a:t>
          </a:r>
          <a:r>
            <a:rPr lang="en-US" sz="1200" kern="1200"/>
            <a:t> </a:t>
          </a:r>
          <a:r>
            <a:rPr lang="en-US" sz="1200" i="1" kern="1200"/>
            <a:t>acting fairly and taking responsibility for one’s actions.</a:t>
          </a:r>
          <a:r>
            <a:rPr lang="en-US" sz="1200" kern="1200"/>
            <a:t> </a:t>
          </a:r>
          <a:endParaRPr lang="en-CA" sz="1200" kern="1200"/>
        </a:p>
      </dsp:txBody>
      <dsp:txXfrm>
        <a:off x="2427557" y="585199"/>
        <a:ext cx="1580123" cy="1580123"/>
      </dsp:txXfrm>
    </dsp:sp>
    <dsp:sp modelId="{B645BDD4-9EC2-4A59-95BF-256C69CB23A7}">
      <dsp:nvSpPr>
        <dsp:cNvPr id="0" name=""/>
        <dsp:cNvSpPr/>
      </dsp:nvSpPr>
      <dsp:spPr>
        <a:xfrm>
          <a:off x="284551" y="2557243"/>
          <a:ext cx="1751085" cy="1751085"/>
        </a:xfrm>
        <a:prstGeom prst="roundRect">
          <a:avLst/>
        </a:prstGeom>
        <a:solidFill>
          <a:srgbClr val="AFC7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Responsive </a:t>
          </a:r>
          <a:endParaRPr lang="en-CA" sz="1600" kern="1200"/>
        </a:p>
        <a:p>
          <a:pPr marL="114300" lvl="1" indent="-114300" algn="l" defTabSz="533400">
            <a:lnSpc>
              <a:spcPct val="90000"/>
            </a:lnSpc>
            <a:spcBef>
              <a:spcPct val="0"/>
            </a:spcBef>
            <a:spcAft>
              <a:spcPct val="15000"/>
            </a:spcAft>
            <a:buChar char="•"/>
          </a:pPr>
          <a:r>
            <a:rPr lang="en-US" sz="1200" i="1" kern="1200"/>
            <a:t>Readily and sympathetically acting on appeals, efforts and influences</a:t>
          </a:r>
          <a:endParaRPr lang="en-CA" sz="1200" kern="1200"/>
        </a:p>
      </dsp:txBody>
      <dsp:txXfrm>
        <a:off x="370032" y="2642724"/>
        <a:ext cx="1580123" cy="1580123"/>
      </dsp:txXfrm>
    </dsp:sp>
    <dsp:sp modelId="{45A6D521-4A31-435B-8284-BA0C3E438CA8}">
      <dsp:nvSpPr>
        <dsp:cNvPr id="0" name=""/>
        <dsp:cNvSpPr/>
      </dsp:nvSpPr>
      <dsp:spPr>
        <a:xfrm>
          <a:off x="2342076" y="2557243"/>
          <a:ext cx="1751085" cy="1751085"/>
        </a:xfrm>
        <a:prstGeom prst="roundRect">
          <a:avLst/>
        </a:prstGeom>
        <a:solidFill>
          <a:srgbClr val="3E8B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Inspired </a:t>
          </a:r>
          <a:endParaRPr lang="en-CA" sz="1600" kern="1200"/>
        </a:p>
        <a:p>
          <a:pPr marL="114300" lvl="1" indent="-114300" algn="l" defTabSz="533400">
            <a:lnSpc>
              <a:spcPct val="90000"/>
            </a:lnSpc>
            <a:spcBef>
              <a:spcPct val="0"/>
            </a:spcBef>
            <a:spcAft>
              <a:spcPct val="15000"/>
            </a:spcAft>
            <a:buChar char="•"/>
          </a:pPr>
          <a:r>
            <a:rPr lang="en-US" sz="1200" i="1" kern="1200"/>
            <a:t>Motivated to act on creative and mental connections and impulses</a:t>
          </a:r>
          <a:endParaRPr lang="en-CA" sz="1200" kern="1200"/>
        </a:p>
      </dsp:txBody>
      <dsp:txXfrm>
        <a:off x="2427557" y="2642724"/>
        <a:ext cx="1580123" cy="15801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2EDF3-DB45-48F1-A315-E0D0F9A75456}">
      <dsp:nvSpPr>
        <dsp:cNvPr id="0" name=""/>
        <dsp:cNvSpPr/>
      </dsp:nvSpPr>
      <dsp:spPr>
        <a:xfrm rot="10800000">
          <a:off x="860011" y="564133"/>
          <a:ext cx="3515119" cy="1560348"/>
        </a:xfrm>
        <a:prstGeom prst="homePlate">
          <a:avLst/>
        </a:prstGeom>
        <a:solidFill>
          <a:srgbClr val="42925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8070" tIns="60960" rIns="113792" bIns="60960" numCol="1" spcCol="1270" anchor="t" anchorCtr="0">
          <a:noAutofit/>
        </a:bodyPr>
        <a:lstStyle/>
        <a:p>
          <a:pPr marL="0" lvl="0" indent="0" algn="l" defTabSz="711200">
            <a:lnSpc>
              <a:spcPct val="90000"/>
            </a:lnSpc>
            <a:spcBef>
              <a:spcPct val="0"/>
            </a:spcBef>
            <a:spcAft>
              <a:spcPct val="35000"/>
            </a:spcAft>
            <a:buNone/>
          </a:pPr>
          <a:r>
            <a:rPr lang="en-US" sz="1600" b="1" kern="1200">
              <a:latin typeface="Century Schoolbook"/>
            </a:rPr>
            <a:t>Customer Focused</a:t>
          </a:r>
          <a:endParaRPr lang="en-CA" sz="1600" kern="1200">
            <a:latin typeface="Century Schoolbook"/>
          </a:endParaRPr>
        </a:p>
        <a:p>
          <a:pPr marL="171450" lvl="1" indent="-171450" algn="l" defTabSz="711200">
            <a:lnSpc>
              <a:spcPct val="90000"/>
            </a:lnSpc>
            <a:spcBef>
              <a:spcPct val="0"/>
            </a:spcBef>
            <a:spcAft>
              <a:spcPct val="15000"/>
            </a:spcAft>
            <a:buChar char="•"/>
          </a:pPr>
          <a:r>
            <a:rPr lang="en-US" sz="1600" i="1" kern="1200">
              <a:latin typeface="Century Schoolbook"/>
            </a:rPr>
            <a:t>Efficiently and effectively addressing the needs of clients/customers.</a:t>
          </a:r>
          <a:r>
            <a:rPr lang="en-US" sz="1600" kern="1200">
              <a:latin typeface="Century Schoolbook"/>
            </a:rPr>
            <a:t> </a:t>
          </a:r>
          <a:endParaRPr lang="en-CA" sz="1600" kern="1200">
            <a:latin typeface="Century Schoolbook"/>
          </a:endParaRPr>
        </a:p>
      </dsp:txBody>
      <dsp:txXfrm rot="10800000">
        <a:off x="1250098" y="564133"/>
        <a:ext cx="3125032" cy="1560348"/>
      </dsp:txXfrm>
    </dsp:sp>
    <dsp:sp modelId="{F54D3252-2C32-4903-A10A-C18D1FD0BBF9}">
      <dsp:nvSpPr>
        <dsp:cNvPr id="0" name=""/>
        <dsp:cNvSpPr/>
      </dsp:nvSpPr>
      <dsp:spPr>
        <a:xfrm>
          <a:off x="287178" y="564133"/>
          <a:ext cx="1560348" cy="1560348"/>
        </a:xfrm>
        <a:prstGeom prst="ellipse">
          <a:avLst/>
        </a:prstGeom>
        <a:blipFill>
          <a:blip xmlns:r="http://schemas.openxmlformats.org/officeDocument/2006/relationships" r:embed="rId1">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1E1A6DC-B7CA-4D1A-BB15-9AA457B7F467}">
      <dsp:nvSpPr>
        <dsp:cNvPr id="0" name=""/>
        <dsp:cNvSpPr/>
      </dsp:nvSpPr>
      <dsp:spPr>
        <a:xfrm rot="10800000">
          <a:off x="860011" y="2590257"/>
          <a:ext cx="3515119" cy="1560348"/>
        </a:xfrm>
        <a:prstGeom prst="homePlate">
          <a:avLst/>
        </a:prstGeom>
        <a:solidFill>
          <a:srgbClr val="4D78AB"/>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8070" tIns="60960" rIns="113792" bIns="60960" numCol="1" spcCol="1270" anchor="t" anchorCtr="0">
          <a:noAutofit/>
        </a:bodyPr>
        <a:lstStyle/>
        <a:p>
          <a:pPr marL="0" lvl="0" indent="0" algn="l" defTabSz="711200">
            <a:lnSpc>
              <a:spcPct val="90000"/>
            </a:lnSpc>
            <a:spcBef>
              <a:spcPct val="0"/>
            </a:spcBef>
            <a:spcAft>
              <a:spcPct val="35000"/>
            </a:spcAft>
            <a:buNone/>
          </a:pPr>
          <a:r>
            <a:rPr lang="en-US" sz="1600" b="1" kern="1200">
              <a:latin typeface="Century Schoolbook" panose="02040604050505020304"/>
            </a:rPr>
            <a:t>Planning, Organizing and Recording</a:t>
          </a:r>
          <a:r>
            <a:rPr lang="en-US" sz="1600" kern="1200">
              <a:latin typeface="Century Schoolbook" panose="02040604050505020304"/>
            </a:rPr>
            <a:t> </a:t>
          </a:r>
          <a:endParaRPr lang="en-CA" sz="1600" kern="1200">
            <a:latin typeface="Century Schoolbook" panose="02040604050505020304"/>
          </a:endParaRPr>
        </a:p>
        <a:p>
          <a:pPr marL="114300" lvl="1" indent="-114300" algn="l" defTabSz="533400">
            <a:lnSpc>
              <a:spcPct val="90000"/>
            </a:lnSpc>
            <a:spcBef>
              <a:spcPct val="0"/>
            </a:spcBef>
            <a:spcAft>
              <a:spcPct val="15000"/>
            </a:spcAft>
            <a:buChar char="•"/>
          </a:pPr>
          <a:r>
            <a:rPr lang="en-US" sz="1200" i="1" kern="1200">
              <a:latin typeface="Century Schoolbook" panose="02040604050505020304"/>
            </a:rPr>
            <a:t>Planning, recording, storing, and maintaining information in written or electronic/digital format to prioritize work and manage time effectively.</a:t>
          </a:r>
          <a:r>
            <a:rPr lang="en-US" sz="1200" kern="1200">
              <a:latin typeface="Century Schoolbook" panose="02040604050505020304"/>
            </a:rPr>
            <a:t> </a:t>
          </a:r>
          <a:endParaRPr lang="en-CA" sz="1200" kern="1200">
            <a:latin typeface="Century Schoolbook" panose="02040604050505020304"/>
          </a:endParaRPr>
        </a:p>
      </dsp:txBody>
      <dsp:txXfrm rot="10800000">
        <a:off x="1250098" y="2590257"/>
        <a:ext cx="3125032" cy="1560348"/>
      </dsp:txXfrm>
    </dsp:sp>
    <dsp:sp modelId="{370C250D-D8EE-45E2-BBBE-BB1CBFAA5290}">
      <dsp:nvSpPr>
        <dsp:cNvPr id="0" name=""/>
        <dsp:cNvSpPr/>
      </dsp:nvSpPr>
      <dsp:spPr>
        <a:xfrm>
          <a:off x="287178" y="2590257"/>
          <a:ext cx="1560348" cy="1560348"/>
        </a:xfrm>
        <a:prstGeom prst="ellipse">
          <a:avLst/>
        </a:prstGeom>
        <a:blipFill>
          <a:blip xmlns:r="http://schemas.openxmlformats.org/officeDocument/2006/relationships" r:embed="rId3">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E7868-4134-4EC0-990E-52B062ED2B8F}">
      <dsp:nvSpPr>
        <dsp:cNvPr id="0" name=""/>
        <dsp:cNvSpPr/>
      </dsp:nvSpPr>
      <dsp:spPr>
        <a:xfrm>
          <a:off x="0" y="899"/>
          <a:ext cx="10505339" cy="411980"/>
        </a:xfrm>
        <a:prstGeom prst="round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l" defTabSz="1422400" rtl="0">
            <a:lnSpc>
              <a:spcPct val="90000"/>
            </a:lnSpc>
            <a:spcBef>
              <a:spcPct val="0"/>
            </a:spcBef>
            <a:spcAft>
              <a:spcPct val="35000"/>
            </a:spcAft>
            <a:buNone/>
          </a:pPr>
          <a:r>
            <a:rPr lang="en-CA" sz="3200" b="1" i="0" u="none" strike="noStrike" kern="1200" cap="none" baseline="0" noProof="0">
              <a:solidFill>
                <a:schemeClr val="accent1"/>
              </a:solidFill>
              <a:latin typeface="Calibri Light"/>
              <a:cs typeface="Calibri"/>
            </a:rPr>
            <a:t>Maintaining Open Relationships</a:t>
          </a:r>
        </a:p>
      </dsp:txBody>
      <dsp:txXfrm>
        <a:off x="20111" y="21010"/>
        <a:ext cx="10465117" cy="371758"/>
      </dsp:txXfrm>
    </dsp:sp>
    <dsp:sp modelId="{7A07D1A3-FEC5-4B10-BBBC-B085DDD677E0}">
      <dsp:nvSpPr>
        <dsp:cNvPr id="0" name=""/>
        <dsp:cNvSpPr/>
      </dsp:nvSpPr>
      <dsp:spPr>
        <a:xfrm rot="5400000">
          <a:off x="6850603" y="-2539605"/>
          <a:ext cx="600008" cy="672998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a:latin typeface="Calibri Light"/>
              <a:cs typeface="Calibri"/>
            </a:rPr>
            <a:t>The employee always maintains open lines of communication with others. At all times encourages others to share problems and successes, and easily builds trust and rapport with the internal and external stakeholders. .</a:t>
          </a:r>
        </a:p>
      </dsp:txBody>
      <dsp:txXfrm rot="-5400000">
        <a:off x="3785615" y="554673"/>
        <a:ext cx="6700694" cy="541428"/>
      </dsp:txXfrm>
    </dsp:sp>
    <dsp:sp modelId="{0F2892F3-F586-4401-932F-270EB06B5C97}">
      <dsp:nvSpPr>
        <dsp:cNvPr id="0" name=""/>
        <dsp:cNvSpPr/>
      </dsp:nvSpPr>
      <dsp:spPr>
        <a:xfrm>
          <a:off x="0" y="450381"/>
          <a:ext cx="3785616" cy="75001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ts val="0"/>
            </a:spcAft>
            <a:buNone/>
          </a:pPr>
          <a:r>
            <a:rPr lang="en-US" sz="1800" b="1" kern="1200">
              <a:latin typeface="Calibri Light"/>
              <a:cs typeface="Calibri"/>
            </a:rPr>
            <a:t>5</a:t>
          </a:r>
          <a:r>
            <a:rPr lang="en-US" sz="1800" b="1" i="0" u="none" strike="noStrike" kern="1200" cap="none" baseline="0" noProof="0">
              <a:solidFill>
                <a:srgbClr val="010000"/>
              </a:solidFill>
              <a:latin typeface="Calibri Light"/>
              <a:cs typeface="Calibri Light"/>
            </a:rPr>
            <a:t> </a:t>
          </a:r>
          <a:endParaRPr lang="en-US" sz="1800" kern="1200"/>
        </a:p>
        <a:p>
          <a:pPr marL="0" lvl="0" indent="0" algn="ctr" defTabSz="800100" rtl="0">
            <a:lnSpc>
              <a:spcPct val="90000"/>
            </a:lnSpc>
            <a:spcBef>
              <a:spcPct val="0"/>
            </a:spcBef>
            <a:spcAft>
              <a:spcPts val="0"/>
            </a:spcAft>
            <a:buNone/>
          </a:pPr>
          <a:r>
            <a:rPr lang="en-US" sz="1800" b="1" i="0" u="none" strike="noStrike" kern="1200" cap="none" baseline="0" noProof="0">
              <a:latin typeface="Calibri Light"/>
              <a:cs typeface="Calibri"/>
            </a:rPr>
            <a:t>Always and Is an example </a:t>
          </a:r>
        </a:p>
        <a:p>
          <a:pPr marL="0" lvl="0" indent="0" algn="ctr" defTabSz="800100" rtl="0">
            <a:lnSpc>
              <a:spcPct val="90000"/>
            </a:lnSpc>
            <a:spcBef>
              <a:spcPct val="0"/>
            </a:spcBef>
            <a:spcAft>
              <a:spcPct val="35000"/>
            </a:spcAft>
            <a:buNone/>
          </a:pPr>
          <a:r>
            <a:rPr lang="en-US" sz="1800" b="1" i="0" u="none" strike="noStrike" kern="1200" cap="none" baseline="0" noProof="0">
              <a:latin typeface="Calibri Light"/>
              <a:cs typeface="Calibri"/>
            </a:rPr>
            <a:t>to or could train others </a:t>
          </a:r>
          <a:endParaRPr lang="en-US" sz="1800" b="1" kern="1200">
            <a:latin typeface="Calibri Light"/>
            <a:cs typeface="Calibri"/>
          </a:endParaRPr>
        </a:p>
      </dsp:txBody>
      <dsp:txXfrm>
        <a:off x="36612" y="486993"/>
        <a:ext cx="3712392" cy="676786"/>
      </dsp:txXfrm>
    </dsp:sp>
    <dsp:sp modelId="{CE5AB555-4599-43DF-9D5B-298A79DA9F8E}">
      <dsp:nvSpPr>
        <dsp:cNvPr id="0" name=""/>
        <dsp:cNvSpPr/>
      </dsp:nvSpPr>
      <dsp:spPr>
        <a:xfrm rot="5400000">
          <a:off x="6850603" y="-1752093"/>
          <a:ext cx="600008" cy="6729984"/>
        </a:xfrm>
        <a:prstGeom prst="round2Same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a:latin typeface="Calibri Light"/>
              <a:cs typeface="Calibri"/>
            </a:rPr>
            <a:t>The employee consistently maintains open lines of communication with others. Normally encourages others to share problems and successes, and easily builds trust and rapport with the internal and external stakeholders.</a:t>
          </a:r>
        </a:p>
      </dsp:txBody>
      <dsp:txXfrm rot="-5400000">
        <a:off x="3785615" y="1342185"/>
        <a:ext cx="6700694" cy="541428"/>
      </dsp:txXfrm>
    </dsp:sp>
    <dsp:sp modelId="{FBB8621E-27A3-4561-978A-07E665FABDB7}">
      <dsp:nvSpPr>
        <dsp:cNvPr id="0" name=""/>
        <dsp:cNvSpPr/>
      </dsp:nvSpPr>
      <dsp:spPr>
        <a:xfrm>
          <a:off x="0" y="1237892"/>
          <a:ext cx="3785616" cy="75001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ts val="0"/>
            </a:spcAft>
            <a:buNone/>
          </a:pPr>
          <a:r>
            <a:rPr lang="en-US" sz="2100" b="1" kern="1200">
              <a:latin typeface="Calibri Light"/>
              <a:cs typeface="Calibri"/>
            </a:rPr>
            <a:t>4</a:t>
          </a:r>
        </a:p>
        <a:p>
          <a:pPr marL="0" lvl="0" indent="0" algn="ctr" defTabSz="933450" rtl="0">
            <a:lnSpc>
              <a:spcPct val="90000"/>
            </a:lnSpc>
            <a:spcBef>
              <a:spcPct val="0"/>
            </a:spcBef>
            <a:spcAft>
              <a:spcPct val="35000"/>
            </a:spcAft>
            <a:buNone/>
          </a:pPr>
          <a:r>
            <a:rPr lang="en-CA" sz="2100" b="1" kern="1200">
              <a:latin typeface="Calibri Light"/>
              <a:cs typeface="Calibri"/>
            </a:rPr>
            <a:t>Consistently</a:t>
          </a:r>
          <a:endParaRPr lang="en-US" sz="2100" b="1" kern="1200">
            <a:latin typeface="Calibri Light"/>
            <a:cs typeface="Calibri"/>
          </a:endParaRPr>
        </a:p>
      </dsp:txBody>
      <dsp:txXfrm>
        <a:off x="36612" y="1274504"/>
        <a:ext cx="3712392" cy="676786"/>
      </dsp:txXfrm>
    </dsp:sp>
    <dsp:sp modelId="{6B3200D0-3576-4D57-A308-153CFE49C125}">
      <dsp:nvSpPr>
        <dsp:cNvPr id="0" name=""/>
        <dsp:cNvSpPr/>
      </dsp:nvSpPr>
      <dsp:spPr>
        <a:xfrm rot="5400000">
          <a:off x="6850603" y="-964582"/>
          <a:ext cx="600008" cy="6729984"/>
        </a:xfrm>
        <a:prstGeom prst="round2Same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a:latin typeface="Calibri Light"/>
              <a:cs typeface="Calibri"/>
            </a:rPr>
            <a:t>The employee often maintains open lines of communication with others. Usually encourages others to share problems and successes and builds trust and rapport with the internal and external stakeholders. </a:t>
          </a:r>
        </a:p>
      </dsp:txBody>
      <dsp:txXfrm rot="-5400000">
        <a:off x="3785615" y="2129696"/>
        <a:ext cx="6700694" cy="541428"/>
      </dsp:txXfrm>
    </dsp:sp>
    <dsp:sp modelId="{5EB59B11-8ECD-4D11-8991-BAD2C1C0FB5B}">
      <dsp:nvSpPr>
        <dsp:cNvPr id="0" name=""/>
        <dsp:cNvSpPr/>
      </dsp:nvSpPr>
      <dsp:spPr>
        <a:xfrm>
          <a:off x="0" y="2025404"/>
          <a:ext cx="3785616" cy="75001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ts val="0"/>
            </a:spcAft>
            <a:buNone/>
          </a:pPr>
          <a:r>
            <a:rPr lang="en-US" sz="2100" b="1" kern="1200">
              <a:latin typeface="Calibri Light"/>
              <a:cs typeface="Calibri"/>
            </a:rPr>
            <a:t>3</a:t>
          </a:r>
        </a:p>
        <a:p>
          <a:pPr marL="0" lvl="0" indent="0" algn="ctr" defTabSz="933450" rtl="0">
            <a:lnSpc>
              <a:spcPct val="90000"/>
            </a:lnSpc>
            <a:spcBef>
              <a:spcPct val="0"/>
            </a:spcBef>
            <a:spcAft>
              <a:spcPct val="35000"/>
            </a:spcAft>
            <a:buNone/>
          </a:pPr>
          <a:r>
            <a:rPr lang="en-CA" sz="2100" b="1" kern="1200">
              <a:latin typeface="Calibri Light"/>
              <a:cs typeface="Calibri"/>
            </a:rPr>
            <a:t>Often and is Improving </a:t>
          </a:r>
          <a:endParaRPr lang="en-US" sz="2100" b="1" kern="1200">
            <a:latin typeface="Calibri Light"/>
            <a:cs typeface="Calibri"/>
          </a:endParaRPr>
        </a:p>
      </dsp:txBody>
      <dsp:txXfrm>
        <a:off x="36612" y="2062016"/>
        <a:ext cx="3712392" cy="676786"/>
      </dsp:txXfrm>
    </dsp:sp>
    <dsp:sp modelId="{1381229D-7A97-4079-A3EE-047DBE5FB9BE}">
      <dsp:nvSpPr>
        <dsp:cNvPr id="0" name=""/>
        <dsp:cNvSpPr/>
      </dsp:nvSpPr>
      <dsp:spPr>
        <a:xfrm rot="5400000">
          <a:off x="6850603" y="-177070"/>
          <a:ext cx="600008" cy="6729984"/>
        </a:xfrm>
        <a:prstGeom prst="round2Same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a:latin typeface="+mj-lt"/>
            </a:rPr>
            <a:t>The employee seldom maintains open lines of communication with other. Occasionally encourages others to share problems and successes and has difficult in building trust and rapport with the internal and external stakeholders.  </a:t>
          </a:r>
          <a:r>
            <a:rPr lang="en-CA" sz="1200" kern="1200">
              <a:latin typeface="+mj-lt"/>
            </a:rPr>
            <a:t> </a:t>
          </a:r>
          <a:endParaRPr lang="en-US" sz="1200" kern="1200">
            <a:latin typeface="+mj-lt"/>
            <a:cs typeface="Calibri"/>
          </a:endParaRPr>
        </a:p>
      </dsp:txBody>
      <dsp:txXfrm rot="-5400000">
        <a:off x="3785615" y="2917208"/>
        <a:ext cx="6700694" cy="541428"/>
      </dsp:txXfrm>
    </dsp:sp>
    <dsp:sp modelId="{F85D6E08-6A8C-4C51-902C-D4B84093E7A0}">
      <dsp:nvSpPr>
        <dsp:cNvPr id="0" name=""/>
        <dsp:cNvSpPr/>
      </dsp:nvSpPr>
      <dsp:spPr>
        <a:xfrm>
          <a:off x="0" y="2812915"/>
          <a:ext cx="3785616" cy="75001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ts val="0"/>
            </a:spcAft>
            <a:buNone/>
          </a:pPr>
          <a:r>
            <a:rPr lang="en-US" sz="2100" b="1" kern="1200">
              <a:solidFill>
                <a:schemeClr val="bg1"/>
              </a:solidFill>
              <a:latin typeface="Calibri Light"/>
              <a:cs typeface="Calibri"/>
            </a:rPr>
            <a:t>2</a:t>
          </a:r>
        </a:p>
        <a:p>
          <a:pPr marL="0" lvl="0" indent="0" algn="ctr" defTabSz="933450" rtl="0">
            <a:lnSpc>
              <a:spcPct val="90000"/>
            </a:lnSpc>
            <a:spcBef>
              <a:spcPct val="0"/>
            </a:spcBef>
            <a:spcAft>
              <a:spcPct val="35000"/>
            </a:spcAft>
            <a:buNone/>
          </a:pPr>
          <a:r>
            <a:rPr lang="en-CA" sz="2100" b="1" kern="1200">
              <a:solidFill>
                <a:schemeClr val="bg1"/>
              </a:solidFill>
              <a:latin typeface="Calibri Light"/>
              <a:cs typeface="Calibri"/>
            </a:rPr>
            <a:t>Seldom and Needs Coaching </a:t>
          </a:r>
          <a:endParaRPr lang="en-US" sz="2100" b="1" kern="1200">
            <a:solidFill>
              <a:schemeClr val="bg1"/>
            </a:solidFill>
            <a:latin typeface="Calibri Light"/>
            <a:cs typeface="Calibri"/>
          </a:endParaRPr>
        </a:p>
      </dsp:txBody>
      <dsp:txXfrm>
        <a:off x="36612" y="2849527"/>
        <a:ext cx="3712392" cy="676786"/>
      </dsp:txXfrm>
    </dsp:sp>
    <dsp:sp modelId="{90214747-1A45-468C-A3F5-7774131F48BB}">
      <dsp:nvSpPr>
        <dsp:cNvPr id="0" name=""/>
        <dsp:cNvSpPr/>
      </dsp:nvSpPr>
      <dsp:spPr>
        <a:xfrm rot="5400000">
          <a:off x="6850603" y="610440"/>
          <a:ext cx="600008" cy="6729984"/>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a:latin typeface="Calibri Light"/>
              <a:cs typeface="Calibri"/>
            </a:rPr>
            <a:t> The employee never maintains open lines of communication with others, does not encourage others to share problems and successes, and does not build trust and rapport with the internal and external stakeholders. </a:t>
          </a:r>
        </a:p>
      </dsp:txBody>
      <dsp:txXfrm rot="-5400000">
        <a:off x="3785615" y="3704718"/>
        <a:ext cx="6700694" cy="541428"/>
      </dsp:txXfrm>
    </dsp:sp>
    <dsp:sp modelId="{21F8DF58-46C7-493A-BD6C-753F5D469755}">
      <dsp:nvSpPr>
        <dsp:cNvPr id="0" name=""/>
        <dsp:cNvSpPr/>
      </dsp:nvSpPr>
      <dsp:spPr>
        <a:xfrm>
          <a:off x="0" y="3600427"/>
          <a:ext cx="3785616" cy="75001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ts val="0"/>
            </a:spcAft>
            <a:buNone/>
          </a:pPr>
          <a:r>
            <a:rPr lang="en-US" sz="1800" b="1" kern="1200">
              <a:latin typeface="Calibri Light"/>
              <a:cs typeface="Calibri"/>
            </a:rPr>
            <a:t>1</a:t>
          </a:r>
        </a:p>
        <a:p>
          <a:pPr marL="0" lvl="0" indent="0" algn="ctr" defTabSz="800100" rtl="0">
            <a:lnSpc>
              <a:spcPct val="90000"/>
            </a:lnSpc>
            <a:spcBef>
              <a:spcPct val="0"/>
            </a:spcBef>
            <a:spcAft>
              <a:spcPts val="0"/>
            </a:spcAft>
            <a:buNone/>
          </a:pPr>
          <a:r>
            <a:rPr lang="en-US" sz="1800" b="1" kern="1200">
              <a:latin typeface="Calibri Light"/>
              <a:cs typeface="Calibri"/>
            </a:rPr>
            <a:t>Unaware or Uninterested</a:t>
          </a:r>
        </a:p>
        <a:p>
          <a:pPr marL="0" lvl="0" indent="0" algn="ctr" defTabSz="800100" rtl="0">
            <a:lnSpc>
              <a:spcPct val="90000"/>
            </a:lnSpc>
            <a:spcBef>
              <a:spcPct val="0"/>
            </a:spcBef>
            <a:spcAft>
              <a:spcPct val="35000"/>
            </a:spcAft>
            <a:buNone/>
          </a:pPr>
          <a:r>
            <a:rPr lang="en-US" sz="1800" b="1" kern="1200">
              <a:latin typeface="Calibri Light"/>
              <a:cs typeface="Calibri"/>
            </a:rPr>
            <a:t> or Refuses </a:t>
          </a:r>
        </a:p>
      </dsp:txBody>
      <dsp:txXfrm>
        <a:off x="36612" y="3637039"/>
        <a:ext cx="3712392" cy="6767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DA74E-F6DC-4998-94AF-E330F15BEA87}">
      <dsp:nvSpPr>
        <dsp:cNvPr id="0" name=""/>
        <dsp:cNvSpPr/>
      </dsp:nvSpPr>
      <dsp:spPr>
        <a:xfrm>
          <a:off x="0" y="237238"/>
          <a:ext cx="10408257" cy="637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7037" tIns="312420" rIns="817037" bIns="106680" numCol="1" spcCol="1270" anchor="t" anchorCtr="0">
          <a:noAutofit/>
        </a:bodyPr>
        <a:lstStyle/>
        <a:p>
          <a:pPr marL="114300" lvl="1" indent="-114300" algn="l" defTabSz="666750">
            <a:lnSpc>
              <a:spcPct val="90000"/>
            </a:lnSpc>
            <a:spcBef>
              <a:spcPct val="0"/>
            </a:spcBef>
            <a:spcAft>
              <a:spcPct val="15000"/>
            </a:spcAft>
            <a:buChar char="•"/>
          </a:pPr>
          <a:r>
            <a:rPr lang="en-US" sz="1500" i="1" kern="1200">
              <a:latin typeface="+mn-lt"/>
            </a:rPr>
            <a:t>Being approachable, available and easy to talk to by</a:t>
          </a:r>
          <a:r>
            <a:rPr lang="en-US" sz="1500" kern="1200">
              <a:latin typeface="+mn-lt"/>
            </a:rPr>
            <a:t> </a:t>
          </a:r>
          <a:r>
            <a:rPr lang="en-US" sz="1500" i="1" kern="1200">
              <a:latin typeface="+mn-lt"/>
            </a:rPr>
            <a:t>acting fairly and taking responsibility for one’s actions</a:t>
          </a:r>
          <a:endParaRPr lang="en-CA" sz="1500" kern="1200">
            <a:latin typeface="+mn-lt"/>
          </a:endParaRPr>
        </a:p>
      </dsp:txBody>
      <dsp:txXfrm>
        <a:off x="0" y="237238"/>
        <a:ext cx="10408257" cy="637875"/>
      </dsp:txXfrm>
    </dsp:sp>
    <dsp:sp modelId="{15914D81-674B-4FC4-9B70-8F16BE51BCF1}">
      <dsp:nvSpPr>
        <dsp:cNvPr id="0" name=""/>
        <dsp:cNvSpPr/>
      </dsp:nvSpPr>
      <dsp:spPr>
        <a:xfrm>
          <a:off x="525852" y="15838"/>
          <a:ext cx="8172035"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535" tIns="0" rIns="278535" bIns="0" numCol="1" spcCol="1270" anchor="ctr" anchorCtr="0">
          <a:noAutofit/>
        </a:bodyPr>
        <a:lstStyle/>
        <a:p>
          <a:pPr marL="0" lvl="0" indent="0" algn="l" defTabSz="1422400">
            <a:lnSpc>
              <a:spcPct val="90000"/>
            </a:lnSpc>
            <a:spcBef>
              <a:spcPct val="0"/>
            </a:spcBef>
            <a:spcAft>
              <a:spcPct val="35000"/>
            </a:spcAft>
            <a:buNone/>
          </a:pPr>
          <a:r>
            <a:rPr lang="en-US" sz="3200" b="1" kern="1200">
              <a:latin typeface="+mj-lt"/>
            </a:rPr>
            <a:t>Accessibility: </a:t>
          </a:r>
          <a:endParaRPr lang="en-CA" sz="3200" kern="1200">
            <a:latin typeface="+mj-lt"/>
          </a:endParaRPr>
        </a:p>
      </dsp:txBody>
      <dsp:txXfrm>
        <a:off x="547468" y="37454"/>
        <a:ext cx="8128803" cy="399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E59B4-D1AA-43C5-964F-255C90E55417}">
      <dsp:nvSpPr>
        <dsp:cNvPr id="0" name=""/>
        <dsp:cNvSpPr/>
      </dsp:nvSpPr>
      <dsp:spPr>
        <a:xfrm>
          <a:off x="0" y="426"/>
          <a:ext cx="10487876" cy="503887"/>
        </a:xfrm>
        <a:prstGeom prst="round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l" defTabSz="1422400">
            <a:lnSpc>
              <a:spcPct val="90000"/>
            </a:lnSpc>
            <a:spcBef>
              <a:spcPct val="0"/>
            </a:spcBef>
            <a:spcAft>
              <a:spcPct val="35000"/>
            </a:spcAft>
            <a:buNone/>
          </a:pPr>
          <a:r>
            <a:rPr lang="en-US" sz="3200" b="1" kern="1200">
              <a:solidFill>
                <a:schemeClr val="accent1"/>
              </a:solidFill>
              <a:latin typeface="Calibri Light"/>
              <a:cs typeface="Calibri Light"/>
            </a:rPr>
            <a:t>Taking Responsibility</a:t>
          </a:r>
        </a:p>
      </dsp:txBody>
      <dsp:txXfrm>
        <a:off x="24598" y="25024"/>
        <a:ext cx="10438680" cy="454691"/>
      </dsp:txXfrm>
    </dsp:sp>
    <dsp:sp modelId="{7A07D1A3-FEC5-4B10-BBBC-B085DDD677E0}">
      <dsp:nvSpPr>
        <dsp:cNvPr id="0" name=""/>
        <dsp:cNvSpPr/>
      </dsp:nvSpPr>
      <dsp:spPr>
        <a:xfrm rot="5400000">
          <a:off x="6764876" y="-2330646"/>
          <a:ext cx="747690" cy="6718796"/>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114300" lvl="1" indent="-114300" algn="l" defTabSz="533400" rtl="0">
            <a:lnSpc>
              <a:spcPct val="90000"/>
            </a:lnSpc>
            <a:spcBef>
              <a:spcPct val="0"/>
            </a:spcBef>
            <a:spcAft>
              <a:spcPct val="15000"/>
            </a:spcAft>
            <a:buChar char="•"/>
          </a:pPr>
          <a:r>
            <a:rPr lang="en-US" sz="1200" kern="1200">
              <a:solidFill>
                <a:schemeClr val="tx1"/>
              </a:solidFill>
              <a:latin typeface="+mj-lt"/>
              <a:cs typeface="Calibri"/>
            </a:rPr>
            <a:t>The employee always takes responsibility and accomplishes work goals within accepted timeframes. They always take initiative to communicate the appropriate information through the appropriate channels and is able to make quick confident decisions to prioritize and organize competing tasks. </a:t>
          </a:r>
          <a:endParaRPr lang="en-US" sz="1200" kern="1200">
            <a:solidFill>
              <a:schemeClr val="tx1"/>
            </a:solidFill>
            <a:latin typeface="+mj-lt"/>
            <a:cs typeface="Calibri Light"/>
          </a:endParaRPr>
        </a:p>
      </dsp:txBody>
      <dsp:txXfrm rot="-5400000">
        <a:off x="3779324" y="691405"/>
        <a:ext cx="6682297" cy="674692"/>
      </dsp:txXfrm>
    </dsp:sp>
    <dsp:sp modelId="{0F2892F3-F586-4401-932F-270EB06B5C97}">
      <dsp:nvSpPr>
        <dsp:cNvPr id="0" name=""/>
        <dsp:cNvSpPr/>
      </dsp:nvSpPr>
      <dsp:spPr>
        <a:xfrm>
          <a:off x="0" y="573148"/>
          <a:ext cx="3779323" cy="934613"/>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ts val="0"/>
            </a:spcAft>
            <a:buNone/>
          </a:pPr>
          <a:r>
            <a:rPr lang="en-US" sz="1800" b="1" kern="1200">
              <a:latin typeface="Calibri Light"/>
              <a:cs typeface="Calibri"/>
            </a:rPr>
            <a:t>5</a:t>
          </a:r>
          <a:r>
            <a:rPr lang="en-US" sz="1800" b="1" i="0" u="none" strike="noStrike" kern="1200" cap="none" baseline="0" noProof="0">
              <a:solidFill>
                <a:srgbClr val="010000"/>
              </a:solidFill>
              <a:latin typeface="Calibri Light"/>
              <a:cs typeface="Calibri Light"/>
            </a:rPr>
            <a:t> </a:t>
          </a:r>
          <a:endParaRPr lang="en-US" sz="1800" kern="1200"/>
        </a:p>
        <a:p>
          <a:pPr marL="0" lvl="0" indent="0" algn="ctr" defTabSz="800100">
            <a:lnSpc>
              <a:spcPct val="90000"/>
            </a:lnSpc>
            <a:spcBef>
              <a:spcPct val="0"/>
            </a:spcBef>
            <a:spcAft>
              <a:spcPts val="0"/>
            </a:spcAft>
            <a:buNone/>
          </a:pPr>
          <a:r>
            <a:rPr lang="en-US" sz="1800" b="1" i="0" u="none" strike="noStrike" kern="1200" cap="none" baseline="0" noProof="0">
              <a:latin typeface="Calibri Light"/>
              <a:cs typeface="Calibri"/>
            </a:rPr>
            <a:t>Always and Is an example </a:t>
          </a:r>
        </a:p>
        <a:p>
          <a:pPr marL="0" lvl="0" indent="0" algn="ctr" defTabSz="800100">
            <a:lnSpc>
              <a:spcPct val="90000"/>
            </a:lnSpc>
            <a:spcBef>
              <a:spcPct val="0"/>
            </a:spcBef>
            <a:spcAft>
              <a:spcPts val="0"/>
            </a:spcAft>
            <a:buNone/>
          </a:pPr>
          <a:r>
            <a:rPr lang="en-US" sz="1800" b="1" i="0" u="none" strike="noStrike" kern="1200" cap="none" baseline="0" noProof="0">
              <a:latin typeface="Calibri Light"/>
              <a:cs typeface="Calibri"/>
            </a:rPr>
            <a:t>to or could train others </a:t>
          </a:r>
          <a:endParaRPr lang="en-US" sz="1800" b="1" kern="1200">
            <a:latin typeface="Calibri Light"/>
            <a:cs typeface="Calibri Light"/>
          </a:endParaRPr>
        </a:p>
      </dsp:txBody>
      <dsp:txXfrm>
        <a:off x="45624" y="618772"/>
        <a:ext cx="3688075" cy="843365"/>
      </dsp:txXfrm>
    </dsp:sp>
    <dsp:sp modelId="{CE5AB555-4599-43DF-9D5B-298A79DA9F8E}">
      <dsp:nvSpPr>
        <dsp:cNvPr id="0" name=""/>
        <dsp:cNvSpPr/>
      </dsp:nvSpPr>
      <dsp:spPr>
        <a:xfrm rot="5400000">
          <a:off x="6764876" y="-1358095"/>
          <a:ext cx="747690" cy="6718796"/>
        </a:xfrm>
        <a:prstGeom prst="round2Same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114300" lvl="1" indent="-114300" algn="l" defTabSz="533400" rtl="0">
            <a:lnSpc>
              <a:spcPct val="90000"/>
            </a:lnSpc>
            <a:spcBef>
              <a:spcPct val="0"/>
            </a:spcBef>
            <a:spcAft>
              <a:spcPct val="15000"/>
            </a:spcAft>
            <a:buChar char="•"/>
          </a:pPr>
          <a:r>
            <a:rPr lang="en-US" sz="1200" b="0" kern="1200">
              <a:solidFill>
                <a:schemeClr val="tx1"/>
              </a:solidFill>
              <a:effectLst/>
              <a:latin typeface="+mj-lt"/>
              <a:ea typeface="Times New Roman" panose="02020603050405020304" pitchFamily="18" charset="0"/>
              <a:cs typeface="Calibri" panose="020F0502020204030204" pitchFamily="34" charset="0"/>
            </a:rPr>
            <a:t>The employee consistently takes responsibility and accomplishes work goals within accepted timeframes. They consistently take initiative to communicate the appropriate information through the appropriate channels and is able to make quick confident decisions to prioritize and organize competing tasks.</a:t>
          </a:r>
          <a:r>
            <a:rPr lang="en-CA" sz="1200" b="0" kern="1200">
              <a:solidFill>
                <a:schemeClr val="tx1"/>
              </a:solidFill>
              <a:effectLst/>
              <a:latin typeface="+mj-lt"/>
              <a:ea typeface="Times New Roman" panose="02020603050405020304" pitchFamily="18" charset="0"/>
              <a:cs typeface="Calibri" panose="020F0502020204030204" pitchFamily="34" charset="0"/>
            </a:rPr>
            <a:t> </a:t>
          </a:r>
          <a:endParaRPr lang="en-US" sz="1200" b="0" kern="1200">
            <a:solidFill>
              <a:schemeClr val="tx1"/>
            </a:solidFill>
            <a:latin typeface="+mj-lt"/>
            <a:cs typeface="Calibri Light"/>
          </a:endParaRPr>
        </a:p>
      </dsp:txBody>
      <dsp:txXfrm rot="-5400000">
        <a:off x="3779324" y="1663956"/>
        <a:ext cx="6682297" cy="674692"/>
      </dsp:txXfrm>
    </dsp:sp>
    <dsp:sp modelId="{FBB8621E-27A3-4561-978A-07E665FABDB7}">
      <dsp:nvSpPr>
        <dsp:cNvPr id="0" name=""/>
        <dsp:cNvSpPr/>
      </dsp:nvSpPr>
      <dsp:spPr>
        <a:xfrm>
          <a:off x="0" y="1533996"/>
          <a:ext cx="3779323" cy="934613"/>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ts val="600"/>
            </a:spcAft>
            <a:buNone/>
          </a:pPr>
          <a:r>
            <a:rPr lang="en-CA" sz="2000" b="1" kern="1200">
              <a:latin typeface="Calibri Light" panose="020F0302020204030204"/>
            </a:rPr>
            <a:t>4</a:t>
          </a:r>
        </a:p>
        <a:p>
          <a:pPr marL="0" lvl="0" indent="0" algn="ctr" defTabSz="889000" rtl="0">
            <a:lnSpc>
              <a:spcPct val="90000"/>
            </a:lnSpc>
            <a:spcBef>
              <a:spcPct val="0"/>
            </a:spcBef>
            <a:spcAft>
              <a:spcPts val="600"/>
            </a:spcAft>
            <a:buNone/>
          </a:pPr>
          <a:r>
            <a:rPr lang="en-CA" sz="2000" b="1" kern="1200">
              <a:latin typeface="Calibri Light" panose="020F0302020204030204"/>
            </a:rPr>
            <a:t>Consistently</a:t>
          </a:r>
        </a:p>
      </dsp:txBody>
      <dsp:txXfrm>
        <a:off x="45624" y="1579620"/>
        <a:ext cx="3688075" cy="843365"/>
      </dsp:txXfrm>
    </dsp:sp>
    <dsp:sp modelId="{48F9F88C-EEC4-4501-9342-A635277D0C3C}">
      <dsp:nvSpPr>
        <dsp:cNvPr id="0" name=""/>
        <dsp:cNvSpPr/>
      </dsp:nvSpPr>
      <dsp:spPr>
        <a:xfrm rot="5400000">
          <a:off x="6764876" y="-376751"/>
          <a:ext cx="747690" cy="6718796"/>
        </a:xfrm>
        <a:prstGeom prst="round2Same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a:latin typeface="Calibri Light"/>
              <a:cs typeface="Calibri"/>
            </a:rPr>
            <a:t>The employee often takes responsibility and accomplishes work goals within accepted timeframes. They often take initiative to communicate the appropriate information through the appropriate channels and is able to make quick confident decisions to prioritize and organize competing tasks. </a:t>
          </a:r>
          <a:endParaRPr lang="en-US" sz="1200" kern="1200">
            <a:latin typeface="Calibri Light"/>
            <a:cs typeface="Calibri Light"/>
          </a:endParaRPr>
        </a:p>
      </dsp:txBody>
      <dsp:txXfrm rot="-5400000">
        <a:off x="3779324" y="2645300"/>
        <a:ext cx="6682297" cy="674692"/>
      </dsp:txXfrm>
    </dsp:sp>
    <dsp:sp modelId="{CE373E7C-9687-4E60-A0FD-A7C0FA08851F}">
      <dsp:nvSpPr>
        <dsp:cNvPr id="0" name=""/>
        <dsp:cNvSpPr/>
      </dsp:nvSpPr>
      <dsp:spPr>
        <a:xfrm>
          <a:off x="0" y="2515339"/>
          <a:ext cx="3779323" cy="934613"/>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ts val="600"/>
            </a:spcAft>
            <a:buNone/>
          </a:pPr>
          <a:r>
            <a:rPr lang="en-US" sz="2000" b="1" kern="1200">
              <a:latin typeface="Calibri Light" panose="020F0302020204030204"/>
            </a:rPr>
            <a:t>3</a:t>
          </a:r>
        </a:p>
        <a:p>
          <a:pPr marL="0" lvl="0" indent="0" algn="ctr" defTabSz="889000" rtl="0">
            <a:lnSpc>
              <a:spcPct val="90000"/>
            </a:lnSpc>
            <a:spcBef>
              <a:spcPct val="0"/>
            </a:spcBef>
            <a:spcAft>
              <a:spcPts val="600"/>
            </a:spcAft>
            <a:buNone/>
          </a:pPr>
          <a:r>
            <a:rPr lang="en-US" sz="2000" b="1" kern="1200">
              <a:latin typeface="Calibri Light" panose="020F0302020204030204"/>
            </a:rPr>
            <a:t>Often and is Improving </a:t>
          </a:r>
          <a:endParaRPr lang="en-CA" sz="2000" b="1" kern="1200">
            <a:latin typeface="Calibri Light" panose="020F0302020204030204"/>
          </a:endParaRPr>
        </a:p>
      </dsp:txBody>
      <dsp:txXfrm>
        <a:off x="45624" y="2560963"/>
        <a:ext cx="3688075" cy="843365"/>
      </dsp:txXfrm>
    </dsp:sp>
    <dsp:sp modelId="{AD3CB4DB-7B31-4F69-99FD-15F4FC28F5FF}">
      <dsp:nvSpPr>
        <dsp:cNvPr id="0" name=""/>
        <dsp:cNvSpPr/>
      </dsp:nvSpPr>
      <dsp:spPr>
        <a:xfrm rot="5400000">
          <a:off x="6764876" y="604591"/>
          <a:ext cx="747690" cy="6718796"/>
        </a:xfrm>
        <a:prstGeom prst="round2Same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a:effectLst/>
              <a:latin typeface="+mj-lt"/>
              <a:ea typeface="Times New Roman" panose="02020603050405020304" pitchFamily="18" charset="0"/>
            </a:rPr>
            <a:t>The employee seldom takes responsibility and does not always accomplishing work goals within accepted timeframes. They occasionally take initiative to communicate the appropriate information through the appropriate channels and has difficult in making quick confident decisions to prioritize and organize competing tasks.</a:t>
          </a:r>
          <a:r>
            <a:rPr lang="en-CA" sz="1200" kern="1200">
              <a:effectLst/>
              <a:latin typeface="+mj-lt"/>
              <a:ea typeface="Times New Roman" panose="02020603050405020304" pitchFamily="18" charset="0"/>
            </a:rPr>
            <a:t> </a:t>
          </a:r>
          <a:endParaRPr lang="en-US" sz="1200" kern="1200">
            <a:latin typeface="+mj-lt"/>
            <a:cs typeface="Calibri Light"/>
          </a:endParaRPr>
        </a:p>
      </dsp:txBody>
      <dsp:txXfrm rot="-5400000">
        <a:off x="3779324" y="3626643"/>
        <a:ext cx="6682297" cy="674692"/>
      </dsp:txXfrm>
    </dsp:sp>
    <dsp:sp modelId="{F85D6E08-6A8C-4C51-902C-D4B84093E7A0}">
      <dsp:nvSpPr>
        <dsp:cNvPr id="0" name=""/>
        <dsp:cNvSpPr/>
      </dsp:nvSpPr>
      <dsp:spPr>
        <a:xfrm>
          <a:off x="0" y="3496683"/>
          <a:ext cx="3779323" cy="934613"/>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ts val="600"/>
            </a:spcAft>
            <a:buNone/>
          </a:pPr>
          <a:r>
            <a:rPr lang="en-US" sz="2000" b="1" kern="1200">
              <a:solidFill>
                <a:schemeClr val="bg1"/>
              </a:solidFill>
              <a:latin typeface="Calibri Light" panose="020F0302020204030204"/>
            </a:rPr>
            <a:t>2</a:t>
          </a:r>
        </a:p>
        <a:p>
          <a:pPr marL="0" lvl="0" indent="0" algn="ctr" defTabSz="889000" rtl="0">
            <a:lnSpc>
              <a:spcPct val="90000"/>
            </a:lnSpc>
            <a:spcBef>
              <a:spcPct val="0"/>
            </a:spcBef>
            <a:spcAft>
              <a:spcPts val="600"/>
            </a:spcAft>
            <a:buNone/>
          </a:pPr>
          <a:r>
            <a:rPr lang="en-US" sz="2000" b="1" kern="1200">
              <a:solidFill>
                <a:schemeClr val="bg1"/>
              </a:solidFill>
              <a:latin typeface="Calibri Light" panose="020F0302020204030204"/>
            </a:rPr>
            <a:t>Seldom and Needs Coaching </a:t>
          </a:r>
          <a:endParaRPr lang="en-CA" sz="2000" b="1" kern="1200">
            <a:solidFill>
              <a:schemeClr val="bg1"/>
            </a:solidFill>
            <a:latin typeface="Calibri Light" panose="020F0302020204030204"/>
          </a:endParaRPr>
        </a:p>
      </dsp:txBody>
      <dsp:txXfrm>
        <a:off x="45624" y="3542307"/>
        <a:ext cx="3688075" cy="843365"/>
      </dsp:txXfrm>
    </dsp:sp>
    <dsp:sp modelId="{90214747-1A45-468C-A3F5-7774131F48BB}">
      <dsp:nvSpPr>
        <dsp:cNvPr id="0" name=""/>
        <dsp:cNvSpPr/>
      </dsp:nvSpPr>
      <dsp:spPr>
        <a:xfrm rot="5400000">
          <a:off x="6764876" y="1585935"/>
          <a:ext cx="747690" cy="6718796"/>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a:latin typeface="Calibri Light"/>
              <a:cs typeface="Calibri"/>
            </a:rPr>
            <a:t>The employee never takes responsibility for not accomplishing work goals within accepted timeframes. They seldomly communicate the appropriate information through the appropriate channels and is not able to make quick confident decisions to prioritize and organize competing tasks. </a:t>
          </a:r>
          <a:endParaRPr lang="en-US" sz="1200" kern="1200">
            <a:latin typeface="Calibri Light"/>
            <a:cs typeface="Calibri Light"/>
          </a:endParaRPr>
        </a:p>
      </dsp:txBody>
      <dsp:txXfrm rot="-5400000">
        <a:off x="3779324" y="4607987"/>
        <a:ext cx="6682297" cy="674692"/>
      </dsp:txXfrm>
    </dsp:sp>
    <dsp:sp modelId="{21F8DF58-46C7-493A-BD6C-753F5D469755}">
      <dsp:nvSpPr>
        <dsp:cNvPr id="0" name=""/>
        <dsp:cNvSpPr/>
      </dsp:nvSpPr>
      <dsp:spPr>
        <a:xfrm>
          <a:off x="0" y="4478027"/>
          <a:ext cx="3779323" cy="93461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ts val="0"/>
            </a:spcAft>
            <a:buNone/>
          </a:pPr>
          <a:r>
            <a:rPr lang="en-US" sz="1800" b="1" kern="1200">
              <a:latin typeface="Calibri Light"/>
              <a:cs typeface="Calibri"/>
            </a:rPr>
            <a:t>1</a:t>
          </a:r>
        </a:p>
        <a:p>
          <a:pPr marL="0" lvl="0" indent="0" algn="ctr" defTabSz="800100">
            <a:lnSpc>
              <a:spcPct val="90000"/>
            </a:lnSpc>
            <a:spcBef>
              <a:spcPct val="0"/>
            </a:spcBef>
            <a:spcAft>
              <a:spcPts val="0"/>
            </a:spcAft>
            <a:buNone/>
          </a:pPr>
          <a:r>
            <a:rPr lang="en-US" sz="1800" b="1" kern="1200">
              <a:latin typeface="Calibri Light"/>
              <a:cs typeface="Calibri"/>
            </a:rPr>
            <a:t>Unaware or Uninterested</a:t>
          </a:r>
        </a:p>
        <a:p>
          <a:pPr marL="0" lvl="0" indent="0" algn="ctr" defTabSz="800100">
            <a:lnSpc>
              <a:spcPct val="90000"/>
            </a:lnSpc>
            <a:spcBef>
              <a:spcPct val="0"/>
            </a:spcBef>
            <a:spcAft>
              <a:spcPts val="0"/>
            </a:spcAft>
            <a:buNone/>
          </a:pPr>
          <a:r>
            <a:rPr lang="en-US" sz="1800" b="1" kern="1200">
              <a:latin typeface="Calibri Light"/>
              <a:cs typeface="Calibri"/>
            </a:rPr>
            <a:t>or Refuses </a:t>
          </a:r>
          <a:endParaRPr lang="en-US" sz="1800" b="1" kern="1200">
            <a:latin typeface="Calibri Light"/>
            <a:cs typeface="Calibri Light"/>
          </a:endParaRPr>
        </a:p>
      </dsp:txBody>
      <dsp:txXfrm>
        <a:off x="45624" y="4523651"/>
        <a:ext cx="3688075" cy="8433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0B59C-4464-46AF-91D0-0874812CF797}">
      <dsp:nvSpPr>
        <dsp:cNvPr id="0" name=""/>
        <dsp:cNvSpPr/>
      </dsp:nvSpPr>
      <dsp:spPr>
        <a:xfrm>
          <a:off x="719" y="0"/>
          <a:ext cx="10517050" cy="443128"/>
        </a:xfrm>
        <a:prstGeom prst="round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l" defTabSz="1422400">
            <a:lnSpc>
              <a:spcPct val="90000"/>
            </a:lnSpc>
            <a:spcBef>
              <a:spcPct val="0"/>
            </a:spcBef>
            <a:spcAft>
              <a:spcPct val="35000"/>
            </a:spcAft>
            <a:buNone/>
          </a:pPr>
          <a:r>
            <a:rPr lang="en-CA" sz="3200" b="1" kern="1200">
              <a:solidFill>
                <a:schemeClr val="accent1"/>
              </a:solidFill>
              <a:latin typeface="+mj-lt"/>
            </a:rPr>
            <a:t>Acting Fairly </a:t>
          </a:r>
          <a:endParaRPr lang="en-US" sz="3200" b="1" kern="1200">
            <a:solidFill>
              <a:schemeClr val="accent1"/>
            </a:solidFill>
            <a:latin typeface="+mj-lt"/>
          </a:endParaRPr>
        </a:p>
      </dsp:txBody>
      <dsp:txXfrm>
        <a:off x="22351" y="21632"/>
        <a:ext cx="10473786" cy="399864"/>
      </dsp:txXfrm>
    </dsp:sp>
    <dsp:sp modelId="{7A07D1A3-FEC5-4B10-BBBC-B085DDD677E0}">
      <dsp:nvSpPr>
        <dsp:cNvPr id="0" name=""/>
        <dsp:cNvSpPr/>
      </dsp:nvSpPr>
      <dsp:spPr>
        <a:xfrm rot="5400000">
          <a:off x="6766794" y="-2385775"/>
          <a:ext cx="783570" cy="6737486"/>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en-US" sz="1100" kern="1200">
              <a:latin typeface="Calibri Light"/>
              <a:cs typeface="Calibri"/>
            </a:rPr>
            <a:t> </a:t>
          </a:r>
          <a:r>
            <a:rPr lang="en-US" sz="1200" kern="1200">
              <a:latin typeface="Calibri Light"/>
              <a:cs typeface="Calibri"/>
            </a:rPr>
            <a:t>The employee always takes responsibility and accomplishes work goals within accepted timeframes. They always take initiative to communicate the appropriate information through the appropriate channels and is able to make quick confident decisions to prioritize and organize competing tasks. </a:t>
          </a:r>
          <a:endParaRPr lang="en-US" sz="1200" kern="1200">
            <a:latin typeface="Calibri Light"/>
          </a:endParaRPr>
        </a:p>
      </dsp:txBody>
      <dsp:txXfrm rot="-5400000">
        <a:off x="3789837" y="629433"/>
        <a:ext cx="6699235" cy="707068"/>
      </dsp:txXfrm>
    </dsp:sp>
    <dsp:sp modelId="{0F2892F3-F586-4401-932F-270EB06B5C97}">
      <dsp:nvSpPr>
        <dsp:cNvPr id="0" name=""/>
        <dsp:cNvSpPr/>
      </dsp:nvSpPr>
      <dsp:spPr>
        <a:xfrm>
          <a:off x="0" y="493236"/>
          <a:ext cx="3789836" cy="979463"/>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ts val="0"/>
            </a:spcAft>
            <a:buNone/>
          </a:pPr>
          <a:r>
            <a:rPr lang="en-US" sz="2000" b="1" kern="1200">
              <a:latin typeface="Calibri Light"/>
              <a:cs typeface="Calibri"/>
            </a:rPr>
            <a:t>5</a:t>
          </a:r>
          <a:r>
            <a:rPr lang="en-US" sz="2000" b="1" i="0" u="none" strike="noStrike" kern="1200" cap="none" baseline="0" noProof="0">
              <a:solidFill>
                <a:srgbClr val="010000"/>
              </a:solidFill>
              <a:latin typeface="Calibri Light"/>
              <a:cs typeface="Calibri Light"/>
            </a:rPr>
            <a:t> </a:t>
          </a:r>
          <a:endParaRPr lang="en-US" sz="2000" kern="1200"/>
        </a:p>
        <a:p>
          <a:pPr marL="0" lvl="0" indent="0" algn="ctr" defTabSz="889000">
            <a:lnSpc>
              <a:spcPct val="90000"/>
            </a:lnSpc>
            <a:spcBef>
              <a:spcPct val="0"/>
            </a:spcBef>
            <a:spcAft>
              <a:spcPts val="0"/>
            </a:spcAft>
            <a:buNone/>
          </a:pPr>
          <a:r>
            <a:rPr lang="en-US" sz="2000" b="1" i="0" u="none" strike="noStrike" kern="1200" cap="none" baseline="0" noProof="0">
              <a:latin typeface="Calibri Light"/>
              <a:cs typeface="Calibri"/>
            </a:rPr>
            <a:t>Always and Is an example </a:t>
          </a:r>
        </a:p>
        <a:p>
          <a:pPr marL="0" lvl="0" indent="0" algn="ctr" defTabSz="889000">
            <a:lnSpc>
              <a:spcPct val="90000"/>
            </a:lnSpc>
            <a:spcBef>
              <a:spcPct val="0"/>
            </a:spcBef>
            <a:spcAft>
              <a:spcPts val="0"/>
            </a:spcAft>
            <a:buNone/>
          </a:pPr>
          <a:r>
            <a:rPr lang="en-US" sz="2000" b="1" i="0" u="none" strike="noStrike" kern="1200" cap="none" baseline="0" noProof="0">
              <a:latin typeface="Calibri Light"/>
              <a:cs typeface="Calibri"/>
            </a:rPr>
            <a:t>to or could train others </a:t>
          </a:r>
          <a:endParaRPr lang="en-US" sz="2000" b="1" kern="1200"/>
        </a:p>
      </dsp:txBody>
      <dsp:txXfrm>
        <a:off x="47813" y="541049"/>
        <a:ext cx="3694210" cy="883837"/>
      </dsp:txXfrm>
    </dsp:sp>
    <dsp:sp modelId="{CE5AB555-4599-43DF-9D5B-298A79DA9F8E}">
      <dsp:nvSpPr>
        <dsp:cNvPr id="0" name=""/>
        <dsp:cNvSpPr/>
      </dsp:nvSpPr>
      <dsp:spPr>
        <a:xfrm rot="5400000">
          <a:off x="6766794" y="-1357338"/>
          <a:ext cx="783570" cy="6737486"/>
        </a:xfrm>
        <a:prstGeom prst="round2Same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en-US" sz="1100" b="0" kern="1200">
              <a:latin typeface="Calibri Light"/>
              <a:cs typeface="Calibri Light"/>
            </a:rPr>
            <a:t> </a:t>
          </a:r>
          <a:r>
            <a:rPr lang="en-US" sz="1200" kern="1200">
              <a:effectLst/>
              <a:latin typeface="+mj-lt"/>
              <a:ea typeface="Times New Roman" panose="02020603050405020304" pitchFamily="18" charset="0"/>
              <a:cs typeface="Calibri" panose="020F0502020204030204" pitchFamily="34" charset="0"/>
            </a:rPr>
            <a:t>The employee consistently takes responsibility and accomplishes work goals within accepted timeframes. They consistently take initiative to communicate the appropriate information through the appropriate channels and is able to make quick confident decisions to prioritize and organize competing tasks.</a:t>
          </a:r>
          <a:r>
            <a:rPr lang="en-CA" sz="1200" kern="1200">
              <a:effectLst/>
              <a:latin typeface="+mj-lt"/>
              <a:ea typeface="Times New Roman" panose="02020603050405020304" pitchFamily="18" charset="0"/>
              <a:cs typeface="Calibri" panose="020F0502020204030204" pitchFamily="34" charset="0"/>
            </a:rPr>
            <a:t> </a:t>
          </a:r>
          <a:endParaRPr lang="en-US" sz="1200" b="0" kern="1200">
            <a:latin typeface="+mj-lt"/>
          </a:endParaRPr>
        </a:p>
      </dsp:txBody>
      <dsp:txXfrm rot="-5400000">
        <a:off x="3789837" y="1657870"/>
        <a:ext cx="6699235" cy="707068"/>
      </dsp:txXfrm>
    </dsp:sp>
    <dsp:sp modelId="{FBB8621E-27A3-4561-978A-07E665FABDB7}">
      <dsp:nvSpPr>
        <dsp:cNvPr id="0" name=""/>
        <dsp:cNvSpPr/>
      </dsp:nvSpPr>
      <dsp:spPr>
        <a:xfrm>
          <a:off x="0" y="1521672"/>
          <a:ext cx="3789836" cy="979463"/>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CA" sz="2000" b="1" kern="1200">
              <a:latin typeface="Calibri Light" panose="020F0302020204030204"/>
            </a:rPr>
            <a:t>4</a:t>
          </a:r>
        </a:p>
        <a:p>
          <a:pPr marL="0" lvl="0" indent="0" algn="ctr" defTabSz="889000">
            <a:lnSpc>
              <a:spcPct val="90000"/>
            </a:lnSpc>
            <a:spcBef>
              <a:spcPct val="0"/>
            </a:spcBef>
            <a:spcAft>
              <a:spcPct val="35000"/>
            </a:spcAft>
            <a:buNone/>
          </a:pPr>
          <a:r>
            <a:rPr lang="en-CA" sz="2000" b="1" kern="1200">
              <a:latin typeface="Calibri Light" panose="020F0302020204030204"/>
            </a:rPr>
            <a:t>Consistently</a:t>
          </a:r>
          <a:endParaRPr lang="en-US" sz="2000" b="1" kern="1200">
            <a:latin typeface="Calibri Light" panose="020F0302020204030204"/>
          </a:endParaRPr>
        </a:p>
      </dsp:txBody>
      <dsp:txXfrm>
        <a:off x="47813" y="1569485"/>
        <a:ext cx="3694210" cy="883837"/>
      </dsp:txXfrm>
    </dsp:sp>
    <dsp:sp modelId="{E4A584BB-2F68-4048-BDE2-027A5ED1F500}">
      <dsp:nvSpPr>
        <dsp:cNvPr id="0" name=""/>
        <dsp:cNvSpPr/>
      </dsp:nvSpPr>
      <dsp:spPr>
        <a:xfrm rot="5400000">
          <a:off x="6766794" y="-328901"/>
          <a:ext cx="783570" cy="6737486"/>
        </a:xfrm>
        <a:prstGeom prst="round2Same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en-US" sz="1100" b="0" kern="1200">
              <a:latin typeface="Calibri Light"/>
              <a:cs typeface="Calibri"/>
            </a:rPr>
            <a:t> </a:t>
          </a:r>
          <a:r>
            <a:rPr lang="en-US" sz="1200" kern="1200">
              <a:latin typeface="+mj-lt"/>
            </a:rPr>
            <a:t>The employee often takes responsibility and accomplishes work goals within accepted timeframes. They often take initiative to communicate the appropriate information through the appropriate channels and is able to make quick confident decisions to prioritize and organize competing tasks.</a:t>
          </a:r>
          <a:r>
            <a:rPr lang="en-CA" sz="1200" kern="1200">
              <a:latin typeface="+mj-lt"/>
            </a:rPr>
            <a:t> </a:t>
          </a:r>
          <a:endParaRPr lang="en-US" sz="1200" b="0" kern="1200">
            <a:latin typeface="+mj-lt"/>
          </a:endParaRPr>
        </a:p>
      </dsp:txBody>
      <dsp:txXfrm rot="-5400000">
        <a:off x="3789837" y="2686307"/>
        <a:ext cx="6699235" cy="707068"/>
      </dsp:txXfrm>
    </dsp:sp>
    <dsp:sp modelId="{CE373E7C-9687-4E60-A0FD-A7C0FA08851F}">
      <dsp:nvSpPr>
        <dsp:cNvPr id="0" name=""/>
        <dsp:cNvSpPr/>
      </dsp:nvSpPr>
      <dsp:spPr>
        <a:xfrm>
          <a:off x="0" y="2550109"/>
          <a:ext cx="3789836" cy="979463"/>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b="1" kern="1200">
              <a:latin typeface="Calibri Light" panose="020F0302020204030204"/>
            </a:rPr>
            <a:t>3</a:t>
          </a:r>
        </a:p>
        <a:p>
          <a:pPr marL="0" lvl="0" indent="0" algn="ctr" defTabSz="889000">
            <a:lnSpc>
              <a:spcPct val="90000"/>
            </a:lnSpc>
            <a:spcBef>
              <a:spcPct val="0"/>
            </a:spcBef>
            <a:spcAft>
              <a:spcPct val="35000"/>
            </a:spcAft>
            <a:buNone/>
          </a:pPr>
          <a:r>
            <a:rPr lang="en-US" sz="2000" b="1" kern="1200">
              <a:latin typeface="Calibri Light" panose="020F0302020204030204"/>
            </a:rPr>
            <a:t>Often and is Improving </a:t>
          </a:r>
        </a:p>
      </dsp:txBody>
      <dsp:txXfrm>
        <a:off x="47813" y="2597922"/>
        <a:ext cx="3694210" cy="883837"/>
      </dsp:txXfrm>
    </dsp:sp>
    <dsp:sp modelId="{1A0E07B4-234D-4729-860D-646CF73E2773}">
      <dsp:nvSpPr>
        <dsp:cNvPr id="0" name=""/>
        <dsp:cNvSpPr/>
      </dsp:nvSpPr>
      <dsp:spPr>
        <a:xfrm rot="5400000">
          <a:off x="6766794" y="699535"/>
          <a:ext cx="783570" cy="6737486"/>
        </a:xfrm>
        <a:prstGeom prst="round2Same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en-US" sz="1100" b="0" kern="1200">
              <a:latin typeface="Calibri Light"/>
              <a:cs typeface="Calibri"/>
            </a:rPr>
            <a:t> </a:t>
          </a:r>
          <a:r>
            <a:rPr lang="en-US" sz="1200" kern="1200">
              <a:latin typeface="+mj-lt"/>
            </a:rPr>
            <a:t>The employee seldom takes responsibility and does not always accomplishing work goals within accepted timeframes. They occasionally take initiative to communicate the appropriate information through the appropriate channels and has difficult in making quick confident decisions to prioritize and organize competing tasks.</a:t>
          </a:r>
          <a:r>
            <a:rPr lang="en-CA" sz="1200" kern="1200">
              <a:latin typeface="+mj-lt"/>
            </a:rPr>
            <a:t> </a:t>
          </a:r>
          <a:endParaRPr lang="en-US" sz="1200" b="0" kern="1200">
            <a:latin typeface="+mj-lt"/>
          </a:endParaRPr>
        </a:p>
      </dsp:txBody>
      <dsp:txXfrm rot="-5400000">
        <a:off x="3789837" y="3714744"/>
        <a:ext cx="6699235" cy="707068"/>
      </dsp:txXfrm>
    </dsp:sp>
    <dsp:sp modelId="{99DC7938-7D04-4597-927A-4B3D07F9C821}">
      <dsp:nvSpPr>
        <dsp:cNvPr id="0" name=""/>
        <dsp:cNvSpPr/>
      </dsp:nvSpPr>
      <dsp:spPr>
        <a:xfrm>
          <a:off x="0" y="3578546"/>
          <a:ext cx="3789836" cy="979463"/>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chemeClr val="bg1"/>
              </a:solidFill>
              <a:latin typeface="Calibri Light" panose="020F0302020204030204"/>
            </a:rPr>
            <a:t>2</a:t>
          </a:r>
        </a:p>
        <a:p>
          <a:pPr marL="0" lvl="0" indent="0" algn="ctr" defTabSz="889000">
            <a:lnSpc>
              <a:spcPct val="90000"/>
            </a:lnSpc>
            <a:spcBef>
              <a:spcPct val="0"/>
            </a:spcBef>
            <a:spcAft>
              <a:spcPct val="35000"/>
            </a:spcAft>
            <a:buNone/>
          </a:pPr>
          <a:r>
            <a:rPr lang="en-US" sz="2000" b="1" kern="1200">
              <a:solidFill>
                <a:schemeClr val="bg1"/>
              </a:solidFill>
              <a:latin typeface="Calibri Light" panose="020F0302020204030204"/>
            </a:rPr>
            <a:t>Seldom and Needs Coaching </a:t>
          </a:r>
          <a:endParaRPr lang="en-US" sz="2000" b="1" kern="1200">
            <a:solidFill>
              <a:schemeClr val="bg1"/>
            </a:solidFill>
          </a:endParaRPr>
        </a:p>
      </dsp:txBody>
      <dsp:txXfrm>
        <a:off x="47813" y="3626359"/>
        <a:ext cx="3694210" cy="883837"/>
      </dsp:txXfrm>
    </dsp:sp>
    <dsp:sp modelId="{C941623D-1A19-4136-9A1C-1CDD10F52680}">
      <dsp:nvSpPr>
        <dsp:cNvPr id="0" name=""/>
        <dsp:cNvSpPr/>
      </dsp:nvSpPr>
      <dsp:spPr>
        <a:xfrm rot="5400000">
          <a:off x="6766794" y="1727971"/>
          <a:ext cx="783570" cy="6737486"/>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b="0" kern="1200">
              <a:latin typeface="+mj-lt"/>
              <a:cs typeface="Calibri"/>
            </a:rPr>
            <a:t> </a:t>
          </a:r>
          <a:r>
            <a:rPr lang="en-US" sz="1200" kern="1200">
              <a:effectLst/>
              <a:latin typeface="+mj-lt"/>
              <a:ea typeface="Times New Roman" panose="02020603050405020304" pitchFamily="18" charset="0"/>
              <a:cs typeface="Calibri" panose="020F0502020204030204" pitchFamily="34" charset="0"/>
            </a:rPr>
            <a:t>The employee never takes responsibility for not accomplishing work goals within accepted timeframes. They seldomly communicate the appropriate information through the appropriate channels and is not able to make quick confident decisions to prioritize and organize competing tasks.</a:t>
          </a:r>
          <a:r>
            <a:rPr lang="en-CA" sz="1200" kern="1200">
              <a:effectLst/>
              <a:latin typeface="+mj-lt"/>
              <a:ea typeface="Times New Roman" panose="02020603050405020304" pitchFamily="18" charset="0"/>
              <a:cs typeface="Calibri" panose="020F0502020204030204" pitchFamily="34" charset="0"/>
            </a:rPr>
            <a:t> </a:t>
          </a:r>
          <a:endParaRPr lang="en-US" sz="1200" b="0" kern="1200">
            <a:latin typeface="+mj-lt"/>
          </a:endParaRPr>
        </a:p>
      </dsp:txBody>
      <dsp:txXfrm rot="-5400000">
        <a:off x="3789837" y="4743180"/>
        <a:ext cx="6699235" cy="707068"/>
      </dsp:txXfrm>
    </dsp:sp>
    <dsp:sp modelId="{21F8DF58-46C7-493A-BD6C-753F5D469755}">
      <dsp:nvSpPr>
        <dsp:cNvPr id="0" name=""/>
        <dsp:cNvSpPr/>
      </dsp:nvSpPr>
      <dsp:spPr>
        <a:xfrm>
          <a:off x="0" y="4606983"/>
          <a:ext cx="3789836" cy="97946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ts val="0"/>
            </a:spcAft>
            <a:buNone/>
          </a:pPr>
          <a:r>
            <a:rPr lang="en-US" sz="2000" b="1" kern="1200">
              <a:latin typeface="Calibri Light"/>
              <a:cs typeface="Calibri"/>
            </a:rPr>
            <a:t>1</a:t>
          </a:r>
        </a:p>
        <a:p>
          <a:pPr marL="0" lvl="0" indent="0" algn="ctr" defTabSz="889000">
            <a:lnSpc>
              <a:spcPct val="90000"/>
            </a:lnSpc>
            <a:spcBef>
              <a:spcPct val="0"/>
            </a:spcBef>
            <a:spcAft>
              <a:spcPts val="0"/>
            </a:spcAft>
            <a:buNone/>
          </a:pPr>
          <a:r>
            <a:rPr lang="en-US" sz="2000" b="1" kern="1200">
              <a:latin typeface="Calibri Light"/>
              <a:cs typeface="Calibri"/>
            </a:rPr>
            <a:t>Unaware or Uninterested</a:t>
          </a:r>
        </a:p>
        <a:p>
          <a:pPr marL="0" lvl="0" indent="0" algn="ctr" defTabSz="889000">
            <a:lnSpc>
              <a:spcPct val="90000"/>
            </a:lnSpc>
            <a:spcBef>
              <a:spcPct val="0"/>
            </a:spcBef>
            <a:spcAft>
              <a:spcPts val="0"/>
            </a:spcAft>
            <a:buNone/>
          </a:pPr>
          <a:r>
            <a:rPr lang="en-US" sz="2000" b="1" kern="1200">
              <a:latin typeface="Calibri Light"/>
              <a:cs typeface="Calibri"/>
            </a:rPr>
            <a:t>or Refuses </a:t>
          </a:r>
          <a:endParaRPr lang="en-US" sz="2000" b="1" kern="1200"/>
        </a:p>
      </dsp:txBody>
      <dsp:txXfrm>
        <a:off x="47813" y="4654796"/>
        <a:ext cx="3694210" cy="88383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C047BD-2CBD-421B-BC5B-D92692C04323}" type="datetimeFigureOut">
              <a:rPr lang="en-CA" smtClean="0"/>
              <a:t>2020-03-12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50F45-4B86-437A-B28C-EAC45C50DF40}" type="slidenum">
              <a:rPr lang="en-CA" smtClean="0"/>
              <a:t>‹#›</a:t>
            </a:fld>
            <a:endParaRPr lang="en-CA"/>
          </a:p>
        </p:txBody>
      </p:sp>
    </p:spTree>
    <p:extLst>
      <p:ext uri="{BB962C8B-B14F-4D97-AF65-F5344CB8AC3E}">
        <p14:creationId xmlns:p14="http://schemas.microsoft.com/office/powerpoint/2010/main" val="542191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Tori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265A12-EFE5-4D44-A85A-153EDA58777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812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Celissa</a:t>
            </a:r>
            <a:r>
              <a:rPr lang="en-US"/>
              <a:t> to present</a:t>
            </a:r>
          </a:p>
        </p:txBody>
      </p:sp>
      <p:sp>
        <p:nvSpPr>
          <p:cNvPr id="4" name="Slide Number Placeholder 3"/>
          <p:cNvSpPr>
            <a:spLocks noGrp="1"/>
          </p:cNvSpPr>
          <p:nvPr>
            <p:ph type="sldNum" sz="quarter" idx="5"/>
          </p:nvPr>
        </p:nvSpPr>
        <p:spPr/>
        <p:txBody>
          <a:bodyPr/>
          <a:lstStyle/>
          <a:p>
            <a:fld id="{4CF50F45-4B86-437A-B28C-EAC45C50DF40}" type="slidenum">
              <a:rPr lang="en-CA" smtClean="0"/>
              <a:t>10</a:t>
            </a:fld>
            <a:endParaRPr lang="en-CA"/>
          </a:p>
        </p:txBody>
      </p:sp>
    </p:spTree>
    <p:extLst>
      <p:ext uri="{BB962C8B-B14F-4D97-AF65-F5344CB8AC3E}">
        <p14:creationId xmlns:p14="http://schemas.microsoft.com/office/powerpoint/2010/main" val="305493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Celissa</a:t>
            </a:r>
            <a:r>
              <a:rPr lang="en-US"/>
              <a:t> to present</a:t>
            </a:r>
          </a:p>
        </p:txBody>
      </p:sp>
      <p:sp>
        <p:nvSpPr>
          <p:cNvPr id="4" name="Slide Number Placeholder 3"/>
          <p:cNvSpPr>
            <a:spLocks noGrp="1"/>
          </p:cNvSpPr>
          <p:nvPr>
            <p:ph type="sldNum" sz="quarter" idx="5"/>
          </p:nvPr>
        </p:nvSpPr>
        <p:spPr/>
        <p:txBody>
          <a:bodyPr/>
          <a:lstStyle/>
          <a:p>
            <a:fld id="{4CF50F45-4B86-437A-B28C-EAC45C50DF40}" type="slidenum">
              <a:rPr lang="en-CA" smtClean="0"/>
              <a:t>11</a:t>
            </a:fld>
            <a:endParaRPr lang="en-CA"/>
          </a:p>
        </p:txBody>
      </p:sp>
    </p:spTree>
    <p:extLst>
      <p:ext uri="{BB962C8B-B14F-4D97-AF65-F5344CB8AC3E}">
        <p14:creationId xmlns:p14="http://schemas.microsoft.com/office/powerpoint/2010/main" val="88438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Tori</a:t>
            </a:r>
          </a:p>
        </p:txBody>
      </p:sp>
      <p:sp>
        <p:nvSpPr>
          <p:cNvPr id="4" name="Slide Number Placeholder 3"/>
          <p:cNvSpPr>
            <a:spLocks noGrp="1"/>
          </p:cNvSpPr>
          <p:nvPr>
            <p:ph type="sldNum" sz="quarter" idx="5"/>
          </p:nvPr>
        </p:nvSpPr>
        <p:spPr/>
        <p:txBody>
          <a:bodyPr/>
          <a:lstStyle/>
          <a:p>
            <a:fld id="{A0265A12-EFE5-4D44-A85A-153EDA587778}" type="slidenum">
              <a:rPr lang="en-US"/>
              <a:t>2</a:t>
            </a:fld>
            <a:endParaRPr lang="en-US"/>
          </a:p>
        </p:txBody>
      </p:sp>
    </p:spTree>
    <p:extLst>
      <p:ext uri="{BB962C8B-B14F-4D97-AF65-F5344CB8AC3E}">
        <p14:creationId xmlns:p14="http://schemas.microsoft.com/office/powerpoint/2010/main" val="134450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Tori</a:t>
            </a:r>
          </a:p>
        </p:txBody>
      </p:sp>
      <p:sp>
        <p:nvSpPr>
          <p:cNvPr id="4" name="Slide Number Placeholder 3"/>
          <p:cNvSpPr>
            <a:spLocks noGrp="1"/>
          </p:cNvSpPr>
          <p:nvPr>
            <p:ph type="sldNum" sz="quarter" idx="5"/>
          </p:nvPr>
        </p:nvSpPr>
        <p:spPr/>
        <p:txBody>
          <a:bodyPr/>
          <a:lstStyle/>
          <a:p>
            <a:fld id="{A0265A12-EFE5-4D44-A85A-153EDA587778}" type="slidenum">
              <a:rPr lang="en-US"/>
              <a:t>3</a:t>
            </a:fld>
            <a:endParaRPr lang="en-US"/>
          </a:p>
        </p:txBody>
      </p:sp>
    </p:spTree>
    <p:extLst>
      <p:ext uri="{BB962C8B-B14F-4D97-AF65-F5344CB8AC3E}">
        <p14:creationId xmlns:p14="http://schemas.microsoft.com/office/powerpoint/2010/main" val="2143442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Tori to present</a:t>
            </a:r>
          </a:p>
        </p:txBody>
      </p:sp>
      <p:sp>
        <p:nvSpPr>
          <p:cNvPr id="4" name="Slide Number Placeholder 3"/>
          <p:cNvSpPr>
            <a:spLocks noGrp="1"/>
          </p:cNvSpPr>
          <p:nvPr>
            <p:ph type="sldNum" sz="quarter" idx="5"/>
          </p:nvPr>
        </p:nvSpPr>
        <p:spPr/>
        <p:txBody>
          <a:bodyPr/>
          <a:lstStyle/>
          <a:p>
            <a:fld id="{A0265A12-EFE5-4D44-A85A-153EDA587778}" type="slidenum">
              <a:rPr lang="en-US"/>
              <a:t>4</a:t>
            </a:fld>
            <a:endParaRPr lang="en-US"/>
          </a:p>
        </p:txBody>
      </p:sp>
    </p:spTree>
    <p:extLst>
      <p:ext uri="{BB962C8B-B14F-4D97-AF65-F5344CB8AC3E}">
        <p14:creationId xmlns:p14="http://schemas.microsoft.com/office/powerpoint/2010/main" val="3702328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Tori to Present</a:t>
            </a:r>
          </a:p>
        </p:txBody>
      </p:sp>
      <p:sp>
        <p:nvSpPr>
          <p:cNvPr id="4" name="Slide Number Placeholder 3"/>
          <p:cNvSpPr>
            <a:spLocks noGrp="1"/>
          </p:cNvSpPr>
          <p:nvPr>
            <p:ph type="sldNum" sz="quarter" idx="5"/>
          </p:nvPr>
        </p:nvSpPr>
        <p:spPr/>
        <p:txBody>
          <a:bodyPr/>
          <a:lstStyle/>
          <a:p>
            <a:fld id="{4CF50F45-4B86-437A-B28C-EAC45C50DF40}" type="slidenum">
              <a:rPr lang="en-CA" smtClean="0"/>
              <a:t>5</a:t>
            </a:fld>
            <a:endParaRPr lang="en-CA"/>
          </a:p>
        </p:txBody>
      </p:sp>
    </p:spTree>
    <p:extLst>
      <p:ext uri="{BB962C8B-B14F-4D97-AF65-F5344CB8AC3E}">
        <p14:creationId xmlns:p14="http://schemas.microsoft.com/office/powerpoint/2010/main" val="548229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Sam to present</a:t>
            </a:r>
          </a:p>
        </p:txBody>
      </p:sp>
      <p:sp>
        <p:nvSpPr>
          <p:cNvPr id="4" name="Slide Number Placeholder 3"/>
          <p:cNvSpPr>
            <a:spLocks noGrp="1"/>
          </p:cNvSpPr>
          <p:nvPr>
            <p:ph type="sldNum" sz="quarter" idx="5"/>
          </p:nvPr>
        </p:nvSpPr>
        <p:spPr/>
        <p:txBody>
          <a:bodyPr/>
          <a:lstStyle/>
          <a:p>
            <a:fld id="{4CF50F45-4B86-437A-B28C-EAC45C50DF40}" type="slidenum">
              <a:rPr lang="en-CA" smtClean="0"/>
              <a:t>6</a:t>
            </a:fld>
            <a:endParaRPr lang="en-CA"/>
          </a:p>
        </p:txBody>
      </p:sp>
    </p:spTree>
    <p:extLst>
      <p:ext uri="{BB962C8B-B14F-4D97-AF65-F5344CB8AC3E}">
        <p14:creationId xmlns:p14="http://schemas.microsoft.com/office/powerpoint/2010/main" val="3116024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Sam to Present</a:t>
            </a:r>
          </a:p>
        </p:txBody>
      </p:sp>
      <p:sp>
        <p:nvSpPr>
          <p:cNvPr id="4" name="Slide Number Placeholder 3"/>
          <p:cNvSpPr>
            <a:spLocks noGrp="1"/>
          </p:cNvSpPr>
          <p:nvPr>
            <p:ph type="sldNum" sz="quarter" idx="5"/>
          </p:nvPr>
        </p:nvSpPr>
        <p:spPr/>
        <p:txBody>
          <a:bodyPr/>
          <a:lstStyle/>
          <a:p>
            <a:fld id="{4CF50F45-4B86-437A-B28C-EAC45C50DF40}" type="slidenum">
              <a:rPr lang="en-CA" smtClean="0"/>
              <a:t>7</a:t>
            </a:fld>
            <a:endParaRPr lang="en-CA"/>
          </a:p>
        </p:txBody>
      </p:sp>
    </p:spTree>
    <p:extLst>
      <p:ext uri="{BB962C8B-B14F-4D97-AF65-F5344CB8AC3E}">
        <p14:creationId xmlns:p14="http://schemas.microsoft.com/office/powerpoint/2010/main" val="331554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Sam to Present</a:t>
            </a:r>
          </a:p>
        </p:txBody>
      </p:sp>
      <p:sp>
        <p:nvSpPr>
          <p:cNvPr id="4" name="Slide Number Placeholder 3"/>
          <p:cNvSpPr>
            <a:spLocks noGrp="1"/>
          </p:cNvSpPr>
          <p:nvPr>
            <p:ph type="sldNum" sz="quarter" idx="5"/>
          </p:nvPr>
        </p:nvSpPr>
        <p:spPr/>
        <p:txBody>
          <a:bodyPr/>
          <a:lstStyle/>
          <a:p>
            <a:fld id="{4CF50F45-4B86-437A-B28C-EAC45C50DF40}" type="slidenum">
              <a:rPr lang="en-CA" smtClean="0"/>
              <a:t>8</a:t>
            </a:fld>
            <a:endParaRPr lang="en-CA"/>
          </a:p>
        </p:txBody>
      </p:sp>
    </p:spTree>
    <p:extLst>
      <p:ext uri="{BB962C8B-B14F-4D97-AF65-F5344CB8AC3E}">
        <p14:creationId xmlns:p14="http://schemas.microsoft.com/office/powerpoint/2010/main" val="1910884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Celissa</a:t>
            </a:r>
            <a:r>
              <a:rPr lang="en-US">
                <a:cs typeface="Calibri"/>
              </a:rPr>
              <a:t> to present</a:t>
            </a:r>
          </a:p>
        </p:txBody>
      </p:sp>
      <p:sp>
        <p:nvSpPr>
          <p:cNvPr id="4" name="Slide Number Placeholder 3"/>
          <p:cNvSpPr>
            <a:spLocks noGrp="1"/>
          </p:cNvSpPr>
          <p:nvPr>
            <p:ph type="sldNum" sz="quarter" idx="5"/>
          </p:nvPr>
        </p:nvSpPr>
        <p:spPr/>
        <p:txBody>
          <a:bodyPr/>
          <a:lstStyle/>
          <a:p>
            <a:fld id="{4CF50F45-4B86-437A-B28C-EAC45C50DF40}" type="slidenum">
              <a:rPr lang="en-CA" smtClean="0"/>
              <a:t>9</a:t>
            </a:fld>
            <a:endParaRPr lang="en-CA"/>
          </a:p>
        </p:txBody>
      </p:sp>
    </p:spTree>
    <p:extLst>
      <p:ext uri="{BB962C8B-B14F-4D97-AF65-F5344CB8AC3E}">
        <p14:creationId xmlns:p14="http://schemas.microsoft.com/office/powerpoint/2010/main" val="4240384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QuickStyle" Target="../diagrams/quickStyle3.xml"/><Relationship Id="rId11" Type="http://schemas.openxmlformats.org/officeDocument/2006/relationships/image" Target="../media/image10.png"/><Relationship Id="rId5" Type="http://schemas.openxmlformats.org/officeDocument/2006/relationships/diagramLayout" Target="../diagrams/layout3.xml"/><Relationship Id="rId10" Type="http://schemas.openxmlformats.org/officeDocument/2006/relationships/image" Target="../media/image9.png"/><Relationship Id="rId4" Type="http://schemas.openxmlformats.org/officeDocument/2006/relationships/diagramData" Target="../diagrams/data3.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1.png"/><Relationship Id="rId7" Type="http://schemas.openxmlformats.org/officeDocument/2006/relationships/diagramLayout" Target="../diagrams/layout4.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Data" Target="../diagrams/data4.xml"/><Relationship Id="rId5" Type="http://schemas.openxmlformats.org/officeDocument/2006/relationships/image" Target="../media/image13.png"/><Relationship Id="rId10" Type="http://schemas.microsoft.com/office/2007/relationships/diagramDrawing" Target="../diagrams/drawing4.xml"/><Relationship Id="rId4" Type="http://schemas.openxmlformats.org/officeDocument/2006/relationships/image" Target="../media/image12.png"/><Relationship Id="rId9" Type="http://schemas.openxmlformats.org/officeDocument/2006/relationships/diagramColors" Target="../diagrams/colors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46627" y="2164007"/>
            <a:ext cx="4645250" cy="1902441"/>
          </a:xfrm>
        </p:spPr>
        <p:txBody>
          <a:bodyPr vert="horz" lIns="91440" tIns="45720" rIns="91440" bIns="45720" rtlCol="0" anchor="b">
            <a:normAutofit/>
          </a:bodyPr>
          <a:lstStyle/>
          <a:p>
            <a:pPr algn="l"/>
            <a:r>
              <a:rPr lang="en-US">
                <a:cs typeface="Calibri Light"/>
              </a:rPr>
              <a:t>Performance</a:t>
            </a:r>
            <a:br>
              <a:rPr lang="en-US">
                <a:cs typeface="Calibri Light"/>
              </a:rPr>
            </a:br>
            <a:r>
              <a:rPr lang="en-US">
                <a:cs typeface="Calibri Light"/>
              </a:rPr>
              <a:t>Management </a:t>
            </a:r>
          </a:p>
        </p:txBody>
      </p:sp>
      <p:sp>
        <p:nvSpPr>
          <p:cNvPr id="7" name="Subtitle 6">
            <a:extLst>
              <a:ext uri="{FF2B5EF4-FFF2-40B4-BE49-F238E27FC236}">
                <a16:creationId xmlns:a16="http://schemas.microsoft.com/office/drawing/2014/main" id="{0489B9E7-722E-4300-AC67-E839B3DBB28D}"/>
              </a:ext>
            </a:extLst>
          </p:cNvPr>
          <p:cNvSpPr>
            <a:spLocks noGrp="1"/>
          </p:cNvSpPr>
          <p:nvPr>
            <p:ph type="subTitle" idx="1"/>
          </p:nvPr>
        </p:nvSpPr>
        <p:spPr>
          <a:xfrm>
            <a:off x="6746627" y="5049169"/>
            <a:ext cx="4645250" cy="1147863"/>
          </a:xfrm>
        </p:spPr>
        <p:txBody>
          <a:bodyPr anchor="t">
            <a:normAutofit/>
          </a:bodyPr>
          <a:lstStyle/>
          <a:p>
            <a:pPr algn="l"/>
            <a:r>
              <a:rPr lang="it-IT" sz="2000" err="1"/>
              <a:t>Presented</a:t>
            </a:r>
            <a:r>
              <a:rPr lang="it-IT" sz="2000"/>
              <a:t> by:</a:t>
            </a:r>
          </a:p>
          <a:p>
            <a:pPr algn="l"/>
            <a:r>
              <a:rPr lang="it-IT" sz="2000" err="1"/>
              <a:t>Samena</a:t>
            </a:r>
            <a:r>
              <a:rPr lang="it-IT" sz="2000"/>
              <a:t> </a:t>
            </a:r>
            <a:r>
              <a:rPr lang="it-IT" sz="2000" err="1"/>
              <a:t>Brinkman</a:t>
            </a:r>
            <a:r>
              <a:rPr lang="it-IT" sz="2000"/>
              <a:t>, Tori Cameron, </a:t>
            </a:r>
            <a:r>
              <a:rPr lang="it-IT" sz="2000" err="1"/>
              <a:t>Celissa</a:t>
            </a:r>
            <a:r>
              <a:rPr lang="it-IT" sz="2000"/>
              <a:t> Nardocci, </a:t>
            </a:r>
            <a:r>
              <a:rPr lang="it-IT" sz="2000" err="1"/>
              <a:t>Rutvi</a:t>
            </a:r>
            <a:r>
              <a:rPr lang="it-IT" sz="2000"/>
              <a:t> Shah</a:t>
            </a:r>
            <a:endParaRPr lang="it-IT" sz="2000">
              <a:cs typeface="Calibri"/>
            </a:endParaRPr>
          </a:p>
          <a:p>
            <a:pPr algn="l"/>
            <a:endParaRPr lang="en-CA" sz="2000"/>
          </a:p>
        </p:txBody>
      </p:sp>
      <p:sp>
        <p:nvSpPr>
          <p:cNvPr id="18" name="Freeform: Shape 2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A living room filled with furniture and a large window&#10;&#10;Description automatically generated">
            <a:extLst>
              <a:ext uri="{FF2B5EF4-FFF2-40B4-BE49-F238E27FC236}">
                <a16:creationId xmlns:a16="http://schemas.microsoft.com/office/drawing/2014/main" id="{D33EA247-F0E5-4F1B-854A-D31B79B381AA}"/>
              </a:ext>
            </a:extLst>
          </p:cNvPr>
          <p:cNvPicPr>
            <a:picLocks noChangeAspect="1"/>
          </p:cNvPicPr>
          <p:nvPr/>
        </p:nvPicPr>
        <p:blipFill rotWithShape="1">
          <a:blip r:embed="rId3">
            <a:extLst>
              <a:ext uri="{28A0092B-C50C-407E-A947-70E740481C1C}">
                <a14:useLocalDpi xmlns:a14="http://schemas.microsoft.com/office/drawing/2010/main" val="0"/>
              </a:ext>
            </a:extLst>
          </a:blip>
          <a:srcRect l="5141" r="15145" b="2"/>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4" name="TextBox 3">
            <a:extLst>
              <a:ext uri="{FF2B5EF4-FFF2-40B4-BE49-F238E27FC236}">
                <a16:creationId xmlns:a16="http://schemas.microsoft.com/office/drawing/2014/main" id="{BC1E7EB3-F6AD-4FF3-82FD-952FDD646CD7}"/>
              </a:ext>
            </a:extLst>
          </p:cNvPr>
          <p:cNvSpPr txBox="1"/>
          <p:nvPr/>
        </p:nvSpPr>
        <p:spPr>
          <a:xfrm>
            <a:off x="641474" y="6073922"/>
            <a:ext cx="293010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spcBef>
                <a:spcPts val="0"/>
              </a:spcBef>
              <a:spcAft>
                <a:spcPts val="600"/>
              </a:spcAft>
              <a:buClrTx/>
              <a:buSzTx/>
              <a:buFontTx/>
              <a:buNone/>
              <a:tabLst/>
              <a:defRPr/>
            </a:pPr>
            <a:r>
              <a:rPr kumimoji="0" lang="en-US" sz="1000" b="0" i="0" u="none" strike="noStrike" kern="1200" cap="none" spc="0" normalizeH="0" baseline="0" noProof="0">
                <a:ln>
                  <a:noFill/>
                </a:ln>
                <a:solidFill>
                  <a:prstClr val="black"/>
                </a:solidFill>
                <a:effectLst/>
                <a:uLnTx/>
                <a:uFillTx/>
                <a:latin typeface="Century Gothic" panose="020B0502020202020204"/>
                <a:ea typeface="+mn-ea"/>
                <a:cs typeface="+mn-cs"/>
              </a:rPr>
              <a:t>Image from CAS Interiors Inc.</a:t>
            </a:r>
          </a:p>
        </p:txBody>
      </p:sp>
      <p:sp>
        <p:nvSpPr>
          <p:cNvPr id="20" name="Rectangle 19">
            <a:extLst>
              <a:ext uri="{FF2B5EF4-FFF2-40B4-BE49-F238E27FC236}">
                <a16:creationId xmlns:a16="http://schemas.microsoft.com/office/drawing/2014/main" id="{92E14C66-425A-493B-B18B-108C557ADA28}"/>
              </a:ext>
            </a:extLst>
          </p:cNvPr>
          <p:cNvSpPr/>
          <p:nvPr/>
        </p:nvSpPr>
        <p:spPr>
          <a:xfrm>
            <a:off x="103322" y="77492"/>
            <a:ext cx="2300823" cy="307777"/>
          </a:xfrm>
          <a:prstGeom prst="rect">
            <a:avLst/>
          </a:prstGeom>
        </p:spPr>
        <p:txBody>
          <a:bodyPr wrap="none" anchor="t">
            <a:spAutoFit/>
          </a:bodyPr>
          <a:lstStyle/>
          <a:p>
            <a:pPr>
              <a:spcAft>
                <a:spcPts val="600"/>
              </a:spcAft>
            </a:pPr>
            <a:r>
              <a:rPr lang="en-US" sz="1400"/>
              <a:t>Image from CAS Interiors Inc.</a:t>
            </a:r>
            <a:endParaRPr lang="en-US" sz="1400">
              <a:cs typeface="Calibri"/>
            </a:endParaRPr>
          </a:p>
        </p:txBody>
      </p:sp>
      <p:pic>
        <p:nvPicPr>
          <p:cNvPr id="44" name="Picture 43" descr="A picture containing drawing&#10;&#10;Description automatically generated">
            <a:extLst>
              <a:ext uri="{FF2B5EF4-FFF2-40B4-BE49-F238E27FC236}">
                <a16:creationId xmlns:a16="http://schemas.microsoft.com/office/drawing/2014/main" id="{F94F8722-4206-4670-953F-1A1DBB2F11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6627" y="528834"/>
            <a:ext cx="4645250" cy="1623450"/>
          </a:xfrm>
          <a:prstGeom prst="rect">
            <a:avLst/>
          </a:prstGeom>
        </p:spPr>
      </p:pic>
      <p:sp>
        <p:nvSpPr>
          <p:cNvPr id="3" name="TextBox 2">
            <a:extLst>
              <a:ext uri="{FF2B5EF4-FFF2-40B4-BE49-F238E27FC236}">
                <a16:creationId xmlns:a16="http://schemas.microsoft.com/office/drawing/2014/main" id="{4A51A722-26FC-42FB-BDBD-1EECB7A7CF13}"/>
              </a:ext>
            </a:extLst>
          </p:cNvPr>
          <p:cNvSpPr txBox="1"/>
          <p:nvPr/>
        </p:nvSpPr>
        <p:spPr>
          <a:xfrm>
            <a:off x="6740769" y="4067908"/>
            <a:ext cx="49002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mn-lt"/>
                <a:cs typeface="+mn-lt"/>
              </a:rPr>
              <a:t>Employee/Employer Assessment</a:t>
            </a:r>
            <a:endParaRPr lang="en-US" sz="2800">
              <a:cs typeface="Calibri"/>
            </a:endParaRPr>
          </a:p>
        </p:txBody>
      </p:sp>
    </p:spTree>
    <p:extLst>
      <p:ext uri="{BB962C8B-B14F-4D97-AF65-F5344CB8AC3E}">
        <p14:creationId xmlns:p14="http://schemas.microsoft.com/office/powerpoint/2010/main" val="33494245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4">
            <a:extLst>
              <a:ext uri="{FF2B5EF4-FFF2-40B4-BE49-F238E27FC236}">
                <a16:creationId xmlns:a16="http://schemas.microsoft.com/office/drawing/2014/main" id="{04F7CAB1-086F-4DC1-8DD8-F0D925748A3D}"/>
              </a:ext>
            </a:extLst>
          </p:cNvPr>
          <p:cNvGraphicFramePr/>
          <p:nvPr>
            <p:extLst>
              <p:ext uri="{D42A27DB-BD31-4B8C-83A1-F6EECF244321}">
                <p14:modId xmlns:p14="http://schemas.microsoft.com/office/powerpoint/2010/main" val="246613769"/>
              </p:ext>
            </p:extLst>
          </p:nvPr>
        </p:nvGraphicFramePr>
        <p:xfrm>
          <a:off x="745067" y="713127"/>
          <a:ext cx="10498120" cy="5414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844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4">
            <a:extLst>
              <a:ext uri="{FF2B5EF4-FFF2-40B4-BE49-F238E27FC236}">
                <a16:creationId xmlns:a16="http://schemas.microsoft.com/office/drawing/2014/main" id="{04F7CAB1-086F-4DC1-8DD8-F0D925748A3D}"/>
              </a:ext>
            </a:extLst>
          </p:cNvPr>
          <p:cNvGraphicFramePr/>
          <p:nvPr>
            <p:extLst>
              <p:ext uri="{D42A27DB-BD31-4B8C-83A1-F6EECF244321}">
                <p14:modId xmlns:p14="http://schemas.microsoft.com/office/powerpoint/2010/main" val="2330439831"/>
              </p:ext>
            </p:extLst>
          </p:nvPr>
        </p:nvGraphicFramePr>
        <p:xfrm>
          <a:off x="842606" y="640862"/>
          <a:ext cx="10527323" cy="5587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375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CA887-3F7A-47D0-B3AA-68CBA4BF5A02}"/>
              </a:ext>
            </a:extLst>
          </p:cNvPr>
          <p:cNvSpPr>
            <a:spLocks noGrp="1"/>
          </p:cNvSpPr>
          <p:nvPr>
            <p:ph type="title"/>
          </p:nvPr>
        </p:nvSpPr>
        <p:spPr>
          <a:xfrm>
            <a:off x="6852135" y="693712"/>
            <a:ext cx="4645250" cy="1236161"/>
          </a:xfrm>
        </p:spPr>
        <p:txBody>
          <a:bodyPr vert="horz" lIns="91440" tIns="45720" rIns="91440" bIns="45720" rtlCol="0" anchor="b">
            <a:normAutofit/>
          </a:bodyPr>
          <a:lstStyle/>
          <a:p>
            <a:pPr algn="ctr"/>
            <a:r>
              <a:rPr lang="en-CA" b="1">
                <a:ea typeface="+mj-lt"/>
                <a:cs typeface="+mj-lt"/>
              </a:rPr>
              <a:t>Competency Gap</a:t>
            </a:r>
            <a:endParaRPr lang="en-US">
              <a:ea typeface="+mj-lt"/>
              <a:cs typeface="+mj-lt"/>
            </a:endParaRPr>
          </a:p>
        </p:txBody>
      </p:sp>
      <p:sp>
        <p:nvSpPr>
          <p:cNvPr id="15" name="Freeform: Shape 1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A living room filled with furniture and a large window&#10;&#10;Description generated with very high confidence">
            <a:extLst>
              <a:ext uri="{FF2B5EF4-FFF2-40B4-BE49-F238E27FC236}">
                <a16:creationId xmlns:a16="http://schemas.microsoft.com/office/drawing/2014/main" id="{21236994-75DC-48A0-ABA0-21235E0EDDCD}"/>
              </a:ext>
            </a:extLst>
          </p:cNvPr>
          <p:cNvPicPr>
            <a:picLocks noGrp="1" noChangeAspect="1"/>
          </p:cNvPicPr>
          <p:nvPr>
            <p:ph sz="half" idx="1"/>
          </p:nvPr>
        </p:nvPicPr>
        <p:blipFill rotWithShape="1">
          <a:blip r:embed="rId2"/>
          <a:srcRect r="2938"/>
          <a:stretch/>
        </p:blipFill>
        <p:spPr>
          <a:xfrm>
            <a:off x="1524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7" name="TextBox 6">
            <a:extLst>
              <a:ext uri="{FF2B5EF4-FFF2-40B4-BE49-F238E27FC236}">
                <a16:creationId xmlns:a16="http://schemas.microsoft.com/office/drawing/2014/main" id="{5CC8F0DD-46E0-4003-B19A-EB1F69AC225D}"/>
              </a:ext>
            </a:extLst>
          </p:cNvPr>
          <p:cNvSpPr txBox="1"/>
          <p:nvPr/>
        </p:nvSpPr>
        <p:spPr>
          <a:xfrm>
            <a:off x="49078" y="6545451"/>
            <a:ext cx="229116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rPr>
              <a:t>Image from CAS Interiors Inc.</a:t>
            </a:r>
            <a:r>
              <a:rPr lang="en-US" sz="1400">
                <a:solidFill>
                  <a:schemeClr val="bg1"/>
                </a:solidFill>
                <a:cs typeface="Calibri"/>
              </a:rPr>
              <a:t>​</a:t>
            </a:r>
          </a:p>
        </p:txBody>
      </p:sp>
      <p:sp>
        <p:nvSpPr>
          <p:cNvPr id="4" name="TextBox 3">
            <a:extLst>
              <a:ext uri="{FF2B5EF4-FFF2-40B4-BE49-F238E27FC236}">
                <a16:creationId xmlns:a16="http://schemas.microsoft.com/office/drawing/2014/main" id="{3D863835-222F-4ED6-93A5-A4B31F9A9610}"/>
              </a:ext>
            </a:extLst>
          </p:cNvPr>
          <p:cNvSpPr txBox="1"/>
          <p:nvPr/>
        </p:nvSpPr>
        <p:spPr>
          <a:xfrm>
            <a:off x="6661438" y="2445304"/>
            <a:ext cx="5022293"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cs typeface="Calibri"/>
              </a:rPr>
              <a:t>Competency Gaps are the gaps between employer's expectations and the level to which the employee is performing.</a:t>
            </a:r>
          </a:p>
          <a:p>
            <a:pPr marL="285750" indent="-285750">
              <a:buFont typeface="Arial"/>
              <a:buChar char="•"/>
            </a:pPr>
            <a:r>
              <a:rPr lang="en-US" sz="2000">
                <a:cs typeface="Calibri"/>
              </a:rPr>
              <a:t>The gaps for this employee were either equal to 0 or exceeded by +1 or +2</a:t>
            </a:r>
          </a:p>
          <a:p>
            <a:pPr marL="285750" indent="-285750">
              <a:buFont typeface="Arial"/>
              <a:buChar char="•"/>
            </a:pPr>
            <a:r>
              <a:rPr lang="en-US" sz="2000">
                <a:cs typeface="Calibri"/>
              </a:rPr>
              <a:t>There were no negative gaps</a:t>
            </a:r>
          </a:p>
          <a:p>
            <a:pPr marL="285750" indent="-285750">
              <a:buFont typeface="Arial"/>
              <a:buChar char="•"/>
            </a:pPr>
            <a:r>
              <a:rPr lang="en-US" sz="2000">
                <a:cs typeface="Calibri"/>
              </a:rPr>
              <a:t>For instance, </a:t>
            </a:r>
            <a:r>
              <a:rPr lang="en-IN" sz="2000">
                <a:ea typeface="+mn-lt"/>
                <a:cs typeface="+mn-lt"/>
              </a:rPr>
              <a:t>the adaptability/flexibility competency had the organization expectation of 4, but the competency level of the employee is 5.</a:t>
            </a:r>
            <a:endParaRPr lang="en-US" sz="2000">
              <a:cs typeface="Calibri"/>
            </a:endParaRPr>
          </a:p>
        </p:txBody>
      </p:sp>
    </p:spTree>
    <p:extLst>
      <p:ext uri="{BB962C8B-B14F-4D97-AF65-F5344CB8AC3E}">
        <p14:creationId xmlns:p14="http://schemas.microsoft.com/office/powerpoint/2010/main" val="38346445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9626F0-98A7-45F9-8FDB-99FC394CF0E8}"/>
              </a:ext>
            </a:extLst>
          </p:cNvPr>
          <p:cNvSpPr>
            <a:spLocks noGrp="1"/>
          </p:cNvSpPr>
          <p:nvPr>
            <p:ph type="title"/>
          </p:nvPr>
        </p:nvSpPr>
        <p:spPr>
          <a:xfrm>
            <a:off x="7763256" y="1122363"/>
            <a:ext cx="3834384" cy="2902882"/>
          </a:xfrm>
        </p:spPr>
        <p:txBody>
          <a:bodyPr vert="horz" lIns="91440" tIns="45720" rIns="91440" bIns="45720" rtlCol="0" anchor="b">
            <a:normAutofit/>
          </a:bodyPr>
          <a:lstStyle/>
          <a:p>
            <a:pPr algn="ctr"/>
            <a:r>
              <a:rPr lang="en-US" sz="4800"/>
              <a:t>Project Coordinator Competency Assessment </a:t>
            </a:r>
            <a:endParaRPr lang="en-US"/>
          </a:p>
        </p:txBody>
      </p:sp>
      <p:grpSp>
        <p:nvGrpSpPr>
          <p:cNvPr id="18" name="Group 17">
            <a:extLst>
              <a:ext uri="{FF2B5EF4-FFF2-40B4-BE49-F238E27FC236}">
                <a16:creationId xmlns:a16="http://schemas.microsoft.com/office/drawing/2014/main" id="{FCDE997A-E6D1-4881-88E5-269E5AC3DD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63256" y="73152"/>
            <a:ext cx="1178966" cy="232963"/>
            <a:chOff x="7763256" y="73152"/>
            <a:chExt cx="1178966" cy="232963"/>
          </a:xfrm>
        </p:grpSpPr>
        <p:sp>
          <p:nvSpPr>
            <p:cNvPr id="19" name="Rectangle 64">
              <a:extLst>
                <a:ext uri="{FF2B5EF4-FFF2-40B4-BE49-F238E27FC236}">
                  <a16:creationId xmlns:a16="http://schemas.microsoft.com/office/drawing/2014/main" id="{C5A17791-3735-41AA-BC18-9EE281D2B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F95E12FB-5FC2-40B9-A965-8D7525357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E8C32A1A-9FA0-41F6-9AFF-8ECB7FAED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7CF33DCF-317C-4DA0-AB10-D7FFD765B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2903C14D-D613-4770-8686-F92B1DD38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D5F133F7-E38D-4DA1-99C1-86F681CA3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5CAB3553-58B3-4262-BE0D-58D7CA75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9D1B417A-9677-4C16-A473-B9683700F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7302AEA5-098D-4C81-88C5-07902BF9C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7C4E3ACA-8B17-422E-90A9-7586D06E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BD4A1ED5-82F7-4465-9B76-3F80A489F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69D1CC06-3A23-41C0-8EBB-28E61278E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462044AD-4120-4B1C-B41A-A45DA5551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30623D13-D545-4F2E-8425-E59D1BEF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E139ADAB-729A-4C31-B7E7-2532FF3FB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C7589FD1-9BFF-4E61-8C5E-8CF2AF79A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5F53515D-4E5F-4534-90F9-BD9DE478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C13CB45B-7C83-43EA-878D-FE9C4593E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38BA5C82-1285-46A1-BA10-254B21663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199FE72C-20A3-4FB4-BD67-E7EDF540D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5" descr="A screenshot of text&#10;&#10;Description generated with very high confidence">
            <a:extLst>
              <a:ext uri="{FF2B5EF4-FFF2-40B4-BE49-F238E27FC236}">
                <a16:creationId xmlns:a16="http://schemas.microsoft.com/office/drawing/2014/main" id="{41F5CEA0-9B02-4C6F-A797-CF29E6A1F747}"/>
              </a:ext>
            </a:extLst>
          </p:cNvPr>
          <p:cNvPicPr>
            <a:picLocks noGrp="1" noChangeAspect="1"/>
          </p:cNvPicPr>
          <p:nvPr>
            <p:ph idx="1"/>
          </p:nvPr>
        </p:nvPicPr>
        <p:blipFill rotWithShape="1">
          <a:blip r:embed="rId2"/>
          <a:srcRect r="5178" b="-2"/>
          <a:stretch/>
        </p:blipFill>
        <p:spPr>
          <a:xfrm>
            <a:off x="423253" y="489808"/>
            <a:ext cx="6692560" cy="5522976"/>
          </a:xfrm>
          <a:prstGeom prst="rect">
            <a:avLst/>
          </a:prstGeom>
        </p:spPr>
      </p:pic>
      <p:sp>
        <p:nvSpPr>
          <p:cNvPr id="40" name="Rectangle 39">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61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large empty room&#10;&#10;Description generated with very high confidence">
            <a:extLst>
              <a:ext uri="{FF2B5EF4-FFF2-40B4-BE49-F238E27FC236}">
                <a16:creationId xmlns:a16="http://schemas.microsoft.com/office/drawing/2014/main" id="{C70A2D84-DAD5-4EE0-8CA3-CA6BE688EE50}"/>
              </a:ext>
            </a:extLst>
          </p:cNvPr>
          <p:cNvPicPr>
            <a:picLocks noGrp="1" noChangeAspect="1"/>
          </p:cNvPicPr>
          <p:nvPr>
            <p:ph sz="half" idx="1"/>
          </p:nvPr>
        </p:nvPicPr>
        <p:blipFill rotWithShape="1">
          <a:blip r:embed="rId2"/>
          <a:srcRect l="2269" r="19728" b="-1"/>
          <a:stretch/>
        </p:blipFill>
        <p:spPr>
          <a:xfrm>
            <a:off x="4117521" y="10"/>
            <a:ext cx="8074479" cy="6857990"/>
          </a:xfrm>
          <a:prstGeom prst="rect">
            <a:avLst/>
          </a:prstGeom>
        </p:spPr>
      </p:pic>
      <p:sp>
        <p:nvSpPr>
          <p:cNvPr id="13" name="Freeform: Shape 9">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1">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88FD860-CD87-4090-8CAE-3D1A33B97A5D}"/>
              </a:ext>
            </a:extLst>
          </p:cNvPr>
          <p:cNvSpPr>
            <a:spLocks noGrp="1"/>
          </p:cNvSpPr>
          <p:nvPr>
            <p:ph type="title"/>
          </p:nvPr>
        </p:nvSpPr>
        <p:spPr>
          <a:xfrm>
            <a:off x="574635" y="365125"/>
            <a:ext cx="6215059" cy="1339940"/>
          </a:xfrm>
        </p:spPr>
        <p:txBody>
          <a:bodyPr vert="horz" lIns="91440" tIns="45720" rIns="91440" bIns="45720" rtlCol="0" anchor="ctr">
            <a:normAutofit/>
          </a:bodyPr>
          <a:lstStyle/>
          <a:p>
            <a:r>
              <a:rPr lang="en-US">
                <a:ea typeface="+mj-lt"/>
                <a:cs typeface="+mj-lt"/>
              </a:rPr>
              <a:t>Competencies Required at Job Start</a:t>
            </a:r>
            <a:endParaRPr lang="en-US"/>
          </a:p>
        </p:txBody>
      </p:sp>
      <p:sp>
        <p:nvSpPr>
          <p:cNvPr id="4" name="Content Placeholder 3">
            <a:extLst>
              <a:ext uri="{FF2B5EF4-FFF2-40B4-BE49-F238E27FC236}">
                <a16:creationId xmlns:a16="http://schemas.microsoft.com/office/drawing/2014/main" id="{F3B3E63E-8329-46EE-A621-000F93012120}"/>
              </a:ext>
            </a:extLst>
          </p:cNvPr>
          <p:cNvSpPr>
            <a:spLocks noGrp="1"/>
          </p:cNvSpPr>
          <p:nvPr>
            <p:ph sz="half" idx="2"/>
          </p:nvPr>
        </p:nvSpPr>
        <p:spPr>
          <a:xfrm>
            <a:off x="501959" y="1939094"/>
            <a:ext cx="4588677" cy="4154361"/>
          </a:xfrm>
        </p:spPr>
        <p:txBody>
          <a:bodyPr vert="horz" lIns="91440" tIns="45720" rIns="91440" bIns="45720" rtlCol="0" anchor="t">
            <a:normAutofit/>
          </a:bodyPr>
          <a:lstStyle/>
          <a:p>
            <a:r>
              <a:rPr lang="en-US" sz="2400">
                <a:cs typeface="Calibri"/>
              </a:rPr>
              <a:t>Some of the examples of required competencies are:</a:t>
            </a:r>
          </a:p>
          <a:p>
            <a:pPr lvl="1"/>
            <a:r>
              <a:rPr lang="en-US" sz="1800">
                <a:ea typeface="+mn-lt"/>
                <a:cs typeface="+mn-lt"/>
              </a:rPr>
              <a:t>Dealing with change – completes and prioritizes daily checklist based on urgency </a:t>
            </a:r>
          </a:p>
          <a:p>
            <a:pPr lvl="1"/>
            <a:r>
              <a:rPr lang="en-US" sz="1800">
                <a:cs typeface="Calibri"/>
              </a:rPr>
              <a:t>Acting fairly-</a:t>
            </a:r>
            <a:r>
              <a:rPr lang="en-US" sz="1800" b="1">
                <a:cs typeface="Calibri"/>
              </a:rPr>
              <a:t> </a:t>
            </a:r>
            <a:r>
              <a:rPr lang="en-US" sz="1800">
                <a:cs typeface="Calibri"/>
              </a:rPr>
              <a:t>Treat others with honesty, fairness and respect.</a:t>
            </a:r>
            <a:endParaRPr lang="en-US" sz="1800">
              <a:ea typeface="+mn-lt"/>
              <a:cs typeface="+mn-lt"/>
            </a:endParaRPr>
          </a:p>
          <a:p>
            <a:pPr lvl="1"/>
            <a:r>
              <a:rPr lang="en-US" sz="1800">
                <a:ea typeface="+mn-lt"/>
                <a:cs typeface="+mn-lt"/>
              </a:rPr>
              <a:t>Fulfilling Obligations-</a:t>
            </a:r>
            <a:r>
              <a:rPr lang="en-US" sz="1800" b="1">
                <a:ea typeface="+mn-lt"/>
                <a:cs typeface="+mn-lt"/>
              </a:rPr>
              <a:t> </a:t>
            </a:r>
            <a:r>
              <a:rPr lang="en-US" sz="1800">
                <a:ea typeface="+mn-lt"/>
                <a:cs typeface="+mn-lt"/>
              </a:rPr>
              <a:t>Diligently follow through on commitments and consistently complete assignments by deadlines  </a:t>
            </a:r>
          </a:p>
          <a:p>
            <a:pPr marL="685800">
              <a:spcBef>
                <a:spcPts val="500"/>
              </a:spcBef>
            </a:pPr>
            <a:r>
              <a:rPr lang="en-US" sz="1800">
                <a:ea typeface="+mn-lt"/>
                <a:cs typeface="+mn-lt"/>
              </a:rPr>
              <a:t>Keeping Customers Informed</a:t>
            </a:r>
            <a:r>
              <a:rPr lang="en-US" sz="1800" b="1">
                <a:ea typeface="+mn-lt"/>
                <a:cs typeface="+mn-lt"/>
              </a:rPr>
              <a:t>-</a:t>
            </a:r>
            <a:r>
              <a:rPr lang="en-US" sz="1800">
                <a:ea typeface="+mn-lt"/>
                <a:cs typeface="+mn-lt"/>
              </a:rPr>
              <a:t>Follow up with customers during projects and following project completion</a:t>
            </a:r>
          </a:p>
          <a:p>
            <a:pPr marL="457200" lvl="1" indent="0">
              <a:buNone/>
            </a:pPr>
            <a:endParaRPr lang="en-US" sz="1600">
              <a:cs typeface="Calibri"/>
            </a:endParaRPr>
          </a:p>
          <a:p>
            <a:pPr lvl="1"/>
            <a:endParaRPr lang="en-US" sz="1600">
              <a:cs typeface="Calibri"/>
            </a:endParaRPr>
          </a:p>
          <a:p>
            <a:pPr lvl="1"/>
            <a:endParaRPr lang="en-US" sz="1600">
              <a:cs typeface="Calibri"/>
            </a:endParaRPr>
          </a:p>
        </p:txBody>
      </p:sp>
      <p:sp>
        <p:nvSpPr>
          <p:cNvPr id="15" name="TextBox 14">
            <a:extLst>
              <a:ext uri="{FF2B5EF4-FFF2-40B4-BE49-F238E27FC236}">
                <a16:creationId xmlns:a16="http://schemas.microsoft.com/office/drawing/2014/main" id="{C91EC2A4-E36B-44FC-8A93-01B2E1A6260A}"/>
              </a:ext>
            </a:extLst>
          </p:cNvPr>
          <p:cNvSpPr txBox="1"/>
          <p:nvPr/>
        </p:nvSpPr>
        <p:spPr>
          <a:xfrm>
            <a:off x="9890502" y="6493790"/>
            <a:ext cx="229116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Image from CAS Interiors Inc.</a:t>
            </a:r>
            <a:r>
              <a:rPr lang="en-US" sz="1400">
                <a:cs typeface="Calibri"/>
              </a:rPr>
              <a:t>​</a:t>
            </a:r>
          </a:p>
        </p:txBody>
      </p:sp>
    </p:spTree>
    <p:extLst>
      <p:ext uri="{BB962C8B-B14F-4D97-AF65-F5344CB8AC3E}">
        <p14:creationId xmlns:p14="http://schemas.microsoft.com/office/powerpoint/2010/main" val="34907782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BEE1-CB64-4CF9-9F45-84BFD46C5061}"/>
              </a:ext>
            </a:extLst>
          </p:cNvPr>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en-US"/>
              <a:t>Competencies that can be Trained on the Job</a:t>
            </a:r>
          </a:p>
        </p:txBody>
      </p:sp>
      <p:sp>
        <p:nvSpPr>
          <p:cNvPr id="4" name="Content Placeholder 3">
            <a:extLst>
              <a:ext uri="{FF2B5EF4-FFF2-40B4-BE49-F238E27FC236}">
                <a16:creationId xmlns:a16="http://schemas.microsoft.com/office/drawing/2014/main" id="{C6A917C3-CF53-41D9-BB60-21D525BF34FC}"/>
              </a:ext>
            </a:extLst>
          </p:cNvPr>
          <p:cNvSpPr>
            <a:spLocks noGrp="1"/>
          </p:cNvSpPr>
          <p:nvPr>
            <p:ph sz="half" idx="2"/>
          </p:nvPr>
        </p:nvSpPr>
        <p:spPr>
          <a:xfrm>
            <a:off x="4965431" y="2438400"/>
            <a:ext cx="6586489" cy="3785419"/>
          </a:xfrm>
        </p:spPr>
        <p:txBody>
          <a:bodyPr vert="horz" lIns="91440" tIns="45720" rIns="91440" bIns="45720" rtlCol="0" anchor="t">
            <a:normAutofit/>
          </a:bodyPr>
          <a:lstStyle/>
          <a:p>
            <a:r>
              <a:rPr lang="en-US" sz="2400">
                <a:cs typeface="Calibri"/>
              </a:rPr>
              <a:t>Following are trainable competencies :</a:t>
            </a:r>
          </a:p>
          <a:p>
            <a:pPr lvl="1"/>
            <a:r>
              <a:rPr lang="en-US" sz="1800">
                <a:ea typeface="+mn-lt"/>
                <a:cs typeface="+mn-lt"/>
              </a:rPr>
              <a:t>Entertaining New Ideas-</a:t>
            </a:r>
            <a:r>
              <a:rPr lang="en-US" sz="1800" b="1">
                <a:ea typeface="+mn-lt"/>
                <a:cs typeface="+mn-lt"/>
              </a:rPr>
              <a:t> </a:t>
            </a:r>
            <a:r>
              <a:rPr lang="en-US" sz="1800">
                <a:ea typeface="+mn-lt"/>
                <a:cs typeface="+mn-lt"/>
              </a:rPr>
              <a:t>Actively seeks out and carefully considers the merits of new approaches </a:t>
            </a:r>
          </a:p>
          <a:p>
            <a:pPr lvl="1"/>
            <a:r>
              <a:rPr lang="en-US" sz="1800">
                <a:ea typeface="+mn-lt"/>
                <a:cs typeface="+mn-lt"/>
              </a:rPr>
              <a:t>Taking Responsibility</a:t>
            </a:r>
            <a:r>
              <a:rPr lang="en-US" sz="1800" b="1">
                <a:ea typeface="+mn-lt"/>
                <a:cs typeface="+mn-lt"/>
              </a:rPr>
              <a:t>-</a:t>
            </a:r>
            <a:r>
              <a:rPr lang="en-US" sz="1800">
                <a:ea typeface="+mn-lt"/>
                <a:cs typeface="+mn-lt"/>
              </a:rPr>
              <a:t>Able to make quick confident decisions to prioritize and organize competing tasks</a:t>
            </a:r>
          </a:p>
          <a:p>
            <a:pPr lvl="1"/>
            <a:r>
              <a:rPr lang="en-US" sz="1800">
                <a:ea typeface="+mn-lt"/>
                <a:cs typeface="+mn-lt"/>
              </a:rPr>
              <a:t>Taking initiative:- Go beyond the routine demands of the job to increase its variety and scope.</a:t>
            </a:r>
          </a:p>
          <a:p>
            <a:pPr lvl="1"/>
            <a:r>
              <a:rPr lang="en-US" sz="1800">
                <a:ea typeface="+mn-lt"/>
                <a:cs typeface="+mn-lt"/>
              </a:rPr>
              <a:t>Attending to Details-</a:t>
            </a:r>
            <a:r>
              <a:rPr lang="en-US" sz="1800" b="1">
                <a:ea typeface="+mn-lt"/>
                <a:cs typeface="+mn-lt"/>
              </a:rPr>
              <a:t> </a:t>
            </a:r>
            <a:r>
              <a:rPr lang="en-US" sz="1800">
                <a:ea typeface="+mn-lt"/>
                <a:cs typeface="+mn-lt"/>
              </a:rPr>
              <a:t>Notice errors or inconsistences and take prompt, thorough action to correct  </a:t>
            </a:r>
          </a:p>
        </p:txBody>
      </p:sp>
      <p:pic>
        <p:nvPicPr>
          <p:cNvPr id="5" name="Picture 5" descr="A dining room table&#10;&#10;Description generated with very high confidence">
            <a:extLst>
              <a:ext uri="{FF2B5EF4-FFF2-40B4-BE49-F238E27FC236}">
                <a16:creationId xmlns:a16="http://schemas.microsoft.com/office/drawing/2014/main" id="{71700346-13ED-480D-AF66-144615F7F9B4}"/>
              </a:ext>
            </a:extLst>
          </p:cNvPr>
          <p:cNvPicPr>
            <a:picLocks noGrp="1" noChangeAspect="1"/>
          </p:cNvPicPr>
          <p:nvPr>
            <p:ph sz="half" idx="1"/>
          </p:nvPr>
        </p:nvPicPr>
        <p:blipFill rotWithShape="1">
          <a:blip r:embed="rId2"/>
          <a:srcRect l="19232" r="35648" b="-1"/>
          <a:stretch/>
        </p:blipFill>
        <p:spPr>
          <a:xfrm>
            <a:off x="20" y="10"/>
            <a:ext cx="4635571" cy="6857990"/>
          </a:xfrm>
          <a:prstGeom prst="rect">
            <a:avLst/>
          </a:prstGeom>
          <a:effectLst/>
        </p:spPr>
      </p:pic>
      <p:cxnSp>
        <p:nvCxnSpPr>
          <p:cNvPr id="18" name="Straight Connector 1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0DA4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09FB909-546C-4483-8EE9-4BC60B4A2618}"/>
              </a:ext>
            </a:extLst>
          </p:cNvPr>
          <p:cNvSpPr txBox="1"/>
          <p:nvPr/>
        </p:nvSpPr>
        <p:spPr>
          <a:xfrm>
            <a:off x="2412570" y="6480875"/>
            <a:ext cx="24203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rPr>
              <a:t>Image from CAS Interiors Inc.</a:t>
            </a:r>
            <a:r>
              <a:rPr lang="en-US" sz="1400">
                <a:solidFill>
                  <a:schemeClr val="bg1"/>
                </a:solidFill>
                <a:cs typeface="Calibri"/>
              </a:rPr>
              <a:t>​</a:t>
            </a:r>
          </a:p>
        </p:txBody>
      </p:sp>
    </p:spTree>
    <p:extLst>
      <p:ext uri="{BB962C8B-B14F-4D97-AF65-F5344CB8AC3E}">
        <p14:creationId xmlns:p14="http://schemas.microsoft.com/office/powerpoint/2010/main" val="148513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dining room table&#10;&#10;Description generated with very high confidence">
            <a:extLst>
              <a:ext uri="{FF2B5EF4-FFF2-40B4-BE49-F238E27FC236}">
                <a16:creationId xmlns:a16="http://schemas.microsoft.com/office/drawing/2014/main" id="{FF7AFDA4-8E78-461A-BE78-BA907FD3FC60}"/>
              </a:ext>
            </a:extLst>
          </p:cNvPr>
          <p:cNvPicPr>
            <a:picLocks noGrp="1" noChangeAspect="1"/>
          </p:cNvPicPr>
          <p:nvPr>
            <p:ph idx="1"/>
          </p:nvPr>
        </p:nvPicPr>
        <p:blipFill rotWithShape="1">
          <a:blip r:embed="rId2"/>
          <a:srcRect b="15730"/>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7451C0-7B47-4CF4-835F-C60E2700C6E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Questions?</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5A086EC-C8C2-4886-B54B-B5B60982D0BC}"/>
              </a:ext>
            </a:extLst>
          </p:cNvPr>
          <p:cNvSpPr txBox="1"/>
          <p:nvPr/>
        </p:nvSpPr>
        <p:spPr>
          <a:xfrm>
            <a:off x="9903417" y="6493790"/>
            <a:ext cx="229116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Image from CAS Interiors Inc.</a:t>
            </a:r>
            <a:r>
              <a:rPr lang="en-US" sz="1400">
                <a:cs typeface="Calibri"/>
              </a:rPr>
              <a:t>​</a:t>
            </a:r>
          </a:p>
        </p:txBody>
      </p:sp>
    </p:spTree>
    <p:extLst>
      <p:ext uri="{BB962C8B-B14F-4D97-AF65-F5344CB8AC3E}">
        <p14:creationId xmlns:p14="http://schemas.microsoft.com/office/powerpoint/2010/main" val="348287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large red chair in a room&#10;&#10;Description generated with very high confidence">
            <a:extLst>
              <a:ext uri="{FF2B5EF4-FFF2-40B4-BE49-F238E27FC236}">
                <a16:creationId xmlns:a16="http://schemas.microsoft.com/office/drawing/2014/main" id="{E7B8ED91-16F4-4198-8D91-297F80E76EE4}"/>
              </a:ext>
            </a:extLst>
          </p:cNvPr>
          <p:cNvPicPr>
            <a:picLocks noChangeAspect="1"/>
          </p:cNvPicPr>
          <p:nvPr/>
        </p:nvPicPr>
        <p:blipFill rotWithShape="1">
          <a:blip r:embed="rId3"/>
          <a:srcRect l="2946" r="16310"/>
          <a:stretch/>
        </p:blipFill>
        <p:spPr>
          <a:xfrm>
            <a:off x="4808765" y="10"/>
            <a:ext cx="7383236" cy="6857990"/>
          </a:xfrm>
          <a:prstGeom prst="rect">
            <a:avLst/>
          </a:prstGeom>
        </p:spPr>
      </p:pic>
      <p:sp>
        <p:nvSpPr>
          <p:cNvPr id="99" name="Freeform: Shape 87">
            <a:extLst>
              <a:ext uri="{FF2B5EF4-FFF2-40B4-BE49-F238E27FC236}">
                <a16:creationId xmlns:a16="http://schemas.microsoft.com/office/drawing/2014/main" id="{16EA23B6-4B44-4D76-87BA-D81CE35EDB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Freeform: Shape 89">
            <a:extLst>
              <a:ext uri="{FF2B5EF4-FFF2-40B4-BE49-F238E27FC236}">
                <a16:creationId xmlns:a16="http://schemas.microsoft.com/office/drawing/2014/main" id="{2EEEAE0B-25B7-437B-B834-B70A93541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50DE84-163A-4F38-92F9-FCDD63331DF7}"/>
              </a:ext>
            </a:extLst>
          </p:cNvPr>
          <p:cNvSpPr>
            <a:spLocks noGrp="1"/>
          </p:cNvSpPr>
          <p:nvPr>
            <p:ph type="title"/>
          </p:nvPr>
        </p:nvSpPr>
        <p:spPr>
          <a:xfrm>
            <a:off x="790296" y="135087"/>
            <a:ext cx="6179700" cy="1325563"/>
          </a:xfrm>
        </p:spPr>
        <p:txBody>
          <a:bodyPr vert="horz" lIns="91440" tIns="45720" rIns="91440" bIns="45720" rtlCol="0">
            <a:normAutofit/>
          </a:bodyPr>
          <a:lstStyle/>
          <a:p>
            <a:r>
              <a:rPr lang="en-US"/>
              <a:t>Agenda</a:t>
            </a:r>
          </a:p>
        </p:txBody>
      </p:sp>
      <p:sp>
        <p:nvSpPr>
          <p:cNvPr id="101" name="Content Placeholder 52">
            <a:extLst>
              <a:ext uri="{FF2B5EF4-FFF2-40B4-BE49-F238E27FC236}">
                <a16:creationId xmlns:a16="http://schemas.microsoft.com/office/drawing/2014/main" id="{1ED61C32-E97C-45BA-943D-A109BFD0C314}"/>
              </a:ext>
            </a:extLst>
          </p:cNvPr>
          <p:cNvSpPr>
            <a:spLocks noGrp="1"/>
          </p:cNvSpPr>
          <p:nvPr>
            <p:ph idx="1"/>
          </p:nvPr>
        </p:nvSpPr>
        <p:spPr>
          <a:xfrm>
            <a:off x="473993" y="1591281"/>
            <a:ext cx="4655602" cy="4154361"/>
          </a:xfrm>
        </p:spPr>
        <p:txBody>
          <a:bodyPr vert="horz" lIns="91440" tIns="45720" rIns="91440" bIns="45720" rtlCol="0" anchor="t">
            <a:noAutofit/>
          </a:bodyPr>
          <a:lstStyle/>
          <a:p>
            <a:pPr>
              <a:lnSpc>
                <a:spcPct val="150000"/>
              </a:lnSpc>
            </a:pPr>
            <a:r>
              <a:rPr lang="en-US" sz="2400">
                <a:cs typeface="Calibri"/>
              </a:rPr>
              <a:t>Employer Information</a:t>
            </a:r>
          </a:p>
          <a:p>
            <a:pPr>
              <a:lnSpc>
                <a:spcPct val="150000"/>
              </a:lnSpc>
            </a:pPr>
            <a:r>
              <a:rPr lang="en-US" sz="2400">
                <a:cs typeface="Calibri"/>
              </a:rPr>
              <a:t>Questions for CAS</a:t>
            </a:r>
          </a:p>
          <a:p>
            <a:pPr>
              <a:lnSpc>
                <a:spcPct val="150000"/>
              </a:lnSpc>
            </a:pPr>
            <a:r>
              <a:rPr lang="en-US" sz="2400">
                <a:cs typeface="Calibri"/>
              </a:rPr>
              <a:t>About the Employee</a:t>
            </a:r>
          </a:p>
          <a:p>
            <a:pPr>
              <a:lnSpc>
                <a:spcPct val="150000"/>
              </a:lnSpc>
            </a:pPr>
            <a:r>
              <a:rPr lang="en-US" sz="2400">
                <a:cs typeface="Calibri"/>
              </a:rPr>
              <a:t>Competency Model</a:t>
            </a:r>
          </a:p>
          <a:p>
            <a:pPr>
              <a:lnSpc>
                <a:spcPct val="150000"/>
              </a:lnSpc>
            </a:pPr>
            <a:r>
              <a:rPr lang="en-US" sz="2400">
                <a:cs typeface="Calibri"/>
              </a:rPr>
              <a:t>Bars Chart</a:t>
            </a:r>
          </a:p>
          <a:p>
            <a:pPr>
              <a:lnSpc>
                <a:spcPct val="150000"/>
              </a:lnSpc>
            </a:pPr>
            <a:r>
              <a:rPr lang="en-US" sz="2400">
                <a:cs typeface="Calibri"/>
              </a:rPr>
              <a:t>Competency Assessment Report</a:t>
            </a:r>
          </a:p>
        </p:txBody>
      </p:sp>
      <p:sp>
        <p:nvSpPr>
          <p:cNvPr id="6" name="Rectangle 5">
            <a:extLst>
              <a:ext uri="{FF2B5EF4-FFF2-40B4-BE49-F238E27FC236}">
                <a16:creationId xmlns:a16="http://schemas.microsoft.com/office/drawing/2014/main" id="{46B9F6C8-B1F6-4425-8117-7C78B5847025}"/>
              </a:ext>
            </a:extLst>
          </p:cNvPr>
          <p:cNvSpPr/>
          <p:nvPr/>
        </p:nvSpPr>
        <p:spPr>
          <a:xfrm>
            <a:off x="9902500" y="6501573"/>
            <a:ext cx="2300823" cy="307777"/>
          </a:xfrm>
          <a:prstGeom prst="rect">
            <a:avLst/>
          </a:prstGeom>
        </p:spPr>
        <p:txBody>
          <a:bodyPr wrap="none" anchor="t">
            <a:spAutoFit/>
          </a:bodyPr>
          <a:lstStyle/>
          <a:p>
            <a:pPr>
              <a:spcAft>
                <a:spcPts val="600"/>
              </a:spcAft>
            </a:pPr>
            <a:r>
              <a:rPr lang="en-US" sz="1400"/>
              <a:t>Image from CAS Interiors Inc.</a:t>
            </a:r>
            <a:endParaRPr lang="en-US" sz="1400">
              <a:cs typeface="Calibri"/>
            </a:endParaRPr>
          </a:p>
        </p:txBody>
      </p:sp>
    </p:spTree>
    <p:extLst>
      <p:ext uri="{BB962C8B-B14F-4D97-AF65-F5344CB8AC3E}">
        <p14:creationId xmlns:p14="http://schemas.microsoft.com/office/powerpoint/2010/main" val="33335549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4" descr="A picture containing indoor, table, sitting, zebra&#10;&#10;Description generated with very high confidence">
            <a:extLst>
              <a:ext uri="{FF2B5EF4-FFF2-40B4-BE49-F238E27FC236}">
                <a16:creationId xmlns:a16="http://schemas.microsoft.com/office/drawing/2014/main" id="{3C818CEE-4F35-4EDB-9B31-170008A2DB6D}"/>
              </a:ext>
            </a:extLst>
          </p:cNvPr>
          <p:cNvPicPr>
            <a:picLocks noChangeAspect="1"/>
          </p:cNvPicPr>
          <p:nvPr/>
        </p:nvPicPr>
        <p:blipFill rotWithShape="1">
          <a:blip r:embed="rId3"/>
          <a:srcRect t="14658" r="1" b="14659"/>
          <a:stretch/>
        </p:blipFill>
        <p:spPr>
          <a:xfrm>
            <a:off x="5182104" y="-2"/>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20" name="Freeform: Shape 107">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5" name="Freeform: Shape 109">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250DE84-163A-4F38-92F9-FCDD63331DF7}"/>
              </a:ext>
            </a:extLst>
          </p:cNvPr>
          <p:cNvSpPr>
            <a:spLocks noGrp="1"/>
          </p:cNvSpPr>
          <p:nvPr>
            <p:ph type="title"/>
          </p:nvPr>
        </p:nvSpPr>
        <p:spPr>
          <a:xfrm>
            <a:off x="428263" y="1396289"/>
            <a:ext cx="5158868" cy="1325563"/>
          </a:xfrm>
        </p:spPr>
        <p:txBody>
          <a:bodyPr vert="horz" lIns="91440" tIns="45720" rIns="91440" bIns="45720" rtlCol="0">
            <a:normAutofit/>
          </a:bodyPr>
          <a:lstStyle/>
          <a:p>
            <a:r>
              <a:rPr lang="en-US"/>
              <a:t>Employer Information</a:t>
            </a:r>
            <a:endParaRPr lang="en-US">
              <a:cs typeface="Calibri Light"/>
            </a:endParaRPr>
          </a:p>
        </p:txBody>
      </p:sp>
      <p:sp>
        <p:nvSpPr>
          <p:cNvPr id="101" name="Content Placeholder 52">
            <a:extLst>
              <a:ext uri="{FF2B5EF4-FFF2-40B4-BE49-F238E27FC236}">
                <a16:creationId xmlns:a16="http://schemas.microsoft.com/office/drawing/2014/main" id="{1ED61C32-E97C-45BA-943D-A109BFD0C314}"/>
              </a:ext>
            </a:extLst>
          </p:cNvPr>
          <p:cNvSpPr>
            <a:spLocks noGrp="1"/>
          </p:cNvSpPr>
          <p:nvPr>
            <p:ph idx="1"/>
          </p:nvPr>
        </p:nvSpPr>
        <p:spPr>
          <a:xfrm>
            <a:off x="428262" y="2871982"/>
            <a:ext cx="5158868" cy="3181684"/>
          </a:xfrm>
        </p:spPr>
        <p:txBody>
          <a:bodyPr vert="horz" lIns="91440" tIns="45720" rIns="91440" bIns="45720" rtlCol="0" anchor="t">
            <a:normAutofit/>
          </a:bodyPr>
          <a:lstStyle/>
          <a:p>
            <a:pPr algn="just">
              <a:lnSpc>
                <a:spcPct val="150000"/>
              </a:lnSpc>
            </a:pPr>
            <a:r>
              <a:rPr lang="en-US" sz="1800">
                <a:cs typeface="Calibri"/>
              </a:rPr>
              <a:t>Vice President : Lorraine </a:t>
            </a:r>
            <a:r>
              <a:rPr lang="en-US" sz="1800" err="1">
                <a:cs typeface="Calibri"/>
              </a:rPr>
              <a:t>Apanashk</a:t>
            </a:r>
            <a:endParaRPr lang="en-US" sz="1800">
              <a:cs typeface="Calibri"/>
            </a:endParaRPr>
          </a:p>
          <a:p>
            <a:pPr algn="just">
              <a:lnSpc>
                <a:spcPct val="150000"/>
              </a:lnSpc>
            </a:pPr>
            <a:r>
              <a:rPr lang="en-US" sz="1800">
                <a:cs typeface="Calibri"/>
              </a:rPr>
              <a:t>Been with CAS for 15 years</a:t>
            </a:r>
          </a:p>
          <a:p>
            <a:pPr algn="just">
              <a:lnSpc>
                <a:spcPct val="150000"/>
              </a:lnSpc>
            </a:pPr>
            <a:r>
              <a:rPr lang="en-US" sz="1800">
                <a:cs typeface="Calibri"/>
              </a:rPr>
              <a:t>Candidates received from </a:t>
            </a:r>
            <a:r>
              <a:rPr lang="en-US" sz="1800">
                <a:ea typeface="+mn-lt"/>
                <a:cs typeface="+mn-lt"/>
              </a:rPr>
              <a:t>Harbinger Network</a:t>
            </a:r>
            <a:endParaRPr lang="en-US" sz="1800">
              <a:cs typeface="Calibri"/>
            </a:endParaRPr>
          </a:p>
          <a:p>
            <a:pPr algn="just">
              <a:lnSpc>
                <a:spcPct val="150000"/>
              </a:lnSpc>
            </a:pPr>
            <a:r>
              <a:rPr lang="en-US" sz="1800">
                <a:cs typeface="Calibri"/>
              </a:rPr>
              <a:t>Conducts interview for office staff</a:t>
            </a:r>
          </a:p>
          <a:p>
            <a:pPr algn="just">
              <a:lnSpc>
                <a:spcPct val="150000"/>
              </a:lnSpc>
            </a:pPr>
            <a:r>
              <a:rPr lang="en-US" sz="1800">
                <a:cs typeface="Calibri"/>
              </a:rPr>
              <a:t>Conducts secondary interviews for site level roles</a:t>
            </a:r>
          </a:p>
        </p:txBody>
      </p:sp>
      <p:sp>
        <p:nvSpPr>
          <p:cNvPr id="6" name="Rectangle 5">
            <a:extLst>
              <a:ext uri="{FF2B5EF4-FFF2-40B4-BE49-F238E27FC236}">
                <a16:creationId xmlns:a16="http://schemas.microsoft.com/office/drawing/2014/main" id="{46B9F6C8-B1F6-4425-8117-7C78B5847025}"/>
              </a:ext>
            </a:extLst>
          </p:cNvPr>
          <p:cNvSpPr/>
          <p:nvPr/>
        </p:nvSpPr>
        <p:spPr>
          <a:xfrm>
            <a:off x="9958511" y="6557008"/>
            <a:ext cx="2272235" cy="256620"/>
          </a:xfrm>
          <a:prstGeom prst="rect">
            <a:avLst/>
          </a:prstGeom>
          <a:noFill/>
          <a:ln>
            <a:noFill/>
          </a:ln>
        </p:spPr>
        <p:txBody>
          <a:bodyPr wrap="square" anchor="t">
            <a:normAutofit fontScale="92500" lnSpcReduction="20000"/>
          </a:bodyPr>
          <a:lstStyle/>
          <a:p>
            <a:pPr algn="ctr">
              <a:spcAft>
                <a:spcPts val="600"/>
              </a:spcAft>
            </a:pPr>
            <a:r>
              <a:rPr lang="en-US" sz="1400">
                <a:solidFill>
                  <a:srgbClr val="FFFFFF"/>
                </a:solidFill>
              </a:rPr>
              <a:t>Image from CAS Interiors Inc.</a:t>
            </a:r>
          </a:p>
        </p:txBody>
      </p:sp>
    </p:spTree>
    <p:extLst>
      <p:ext uri="{BB962C8B-B14F-4D97-AF65-F5344CB8AC3E}">
        <p14:creationId xmlns:p14="http://schemas.microsoft.com/office/powerpoint/2010/main" val="464964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5">
            <a:extLst>
              <a:ext uri="{FF2B5EF4-FFF2-40B4-BE49-F238E27FC236}">
                <a16:creationId xmlns:a16="http://schemas.microsoft.com/office/drawing/2014/main" id="{5F2BC11A-2019-4BC3-93F2-AE405F0F4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2" descr="A screen shot of a living room&#10;&#10;Description generated with very high confidence">
            <a:extLst>
              <a:ext uri="{FF2B5EF4-FFF2-40B4-BE49-F238E27FC236}">
                <a16:creationId xmlns:a16="http://schemas.microsoft.com/office/drawing/2014/main" id="{D1C8ACB1-8436-45D9-977E-5C9F370DEB05}"/>
              </a:ext>
            </a:extLst>
          </p:cNvPr>
          <p:cNvPicPr>
            <a:picLocks noChangeAspect="1"/>
          </p:cNvPicPr>
          <p:nvPr/>
        </p:nvPicPr>
        <p:blipFill rotWithShape="1">
          <a:blip r:embed="rId3">
            <a:duotone>
              <a:prstClr val="black"/>
              <a:prstClr val="white"/>
            </a:duotone>
          </a:blip>
          <a:srcRect r="33522" b="-1"/>
          <a:stretch/>
        </p:blipFill>
        <p:spPr>
          <a:xfrm>
            <a:off x="5362011" y="10"/>
            <a:ext cx="6829989" cy="6857990"/>
          </a:xfrm>
          <a:custGeom>
            <a:avLst/>
            <a:gdLst/>
            <a:ahLst/>
            <a:cxnLst/>
            <a:rect l="l" t="t" r="r" b="b"/>
            <a:pathLst>
              <a:path w="6829989" h="6858000">
                <a:moveTo>
                  <a:pt x="0" y="0"/>
                </a:moveTo>
                <a:lnTo>
                  <a:pt x="6829989" y="0"/>
                </a:lnTo>
                <a:lnTo>
                  <a:pt x="6829989" y="6858000"/>
                </a:lnTo>
                <a:lnTo>
                  <a:pt x="1" y="6858000"/>
                </a:lnTo>
                <a:lnTo>
                  <a:pt x="4006" y="6854853"/>
                </a:lnTo>
                <a:cubicBezTo>
                  <a:pt x="990707" y="6040555"/>
                  <a:pt x="1619628" y="4808224"/>
                  <a:pt x="1619628" y="3429000"/>
                </a:cubicBezTo>
                <a:cubicBezTo>
                  <a:pt x="1619628" y="2049777"/>
                  <a:pt x="990707" y="817446"/>
                  <a:pt x="4006" y="3148"/>
                </a:cubicBezTo>
                <a:close/>
              </a:path>
            </a:pathLst>
          </a:custGeom>
        </p:spPr>
      </p:pic>
      <p:sp>
        <p:nvSpPr>
          <p:cNvPr id="2" name="Title 1">
            <a:extLst>
              <a:ext uri="{FF2B5EF4-FFF2-40B4-BE49-F238E27FC236}">
                <a16:creationId xmlns:a16="http://schemas.microsoft.com/office/drawing/2014/main" id="{2250DE84-163A-4F38-92F9-FCDD63331DF7}"/>
              </a:ext>
            </a:extLst>
          </p:cNvPr>
          <p:cNvSpPr>
            <a:spLocks noGrp="1"/>
          </p:cNvSpPr>
          <p:nvPr>
            <p:ph type="title"/>
          </p:nvPr>
        </p:nvSpPr>
        <p:spPr>
          <a:xfrm>
            <a:off x="725621" y="435228"/>
            <a:ext cx="4363895" cy="1369212"/>
          </a:xfrm>
        </p:spPr>
        <p:txBody>
          <a:bodyPr vert="horz" lIns="91440" tIns="45720" rIns="91440" bIns="45720" rtlCol="0" anchor="b">
            <a:normAutofit fontScale="90000"/>
          </a:bodyPr>
          <a:lstStyle/>
          <a:p>
            <a:r>
              <a:rPr lang="en-US" sz="4800">
                <a:solidFill>
                  <a:schemeClr val="tx1">
                    <a:lumMod val="85000"/>
                    <a:lumOff val="15000"/>
                  </a:schemeClr>
                </a:solidFill>
              </a:rPr>
              <a:t>Questions for </a:t>
            </a:r>
            <a:br>
              <a:rPr lang="en-US" sz="4800">
                <a:solidFill>
                  <a:schemeClr val="tx1">
                    <a:lumMod val="85000"/>
                    <a:lumOff val="15000"/>
                  </a:schemeClr>
                </a:solidFill>
              </a:rPr>
            </a:br>
            <a:r>
              <a:rPr lang="en-US" sz="4800">
                <a:solidFill>
                  <a:schemeClr val="tx1">
                    <a:lumMod val="85000"/>
                    <a:lumOff val="15000"/>
                  </a:schemeClr>
                </a:solidFill>
              </a:rPr>
              <a:t>CAS Interiors Inc.</a:t>
            </a:r>
            <a:endParaRPr lang="en-US" sz="4800">
              <a:solidFill>
                <a:schemeClr val="tx1">
                  <a:lumMod val="85000"/>
                  <a:lumOff val="15000"/>
                </a:schemeClr>
              </a:solidFill>
              <a:cs typeface="Calibri Light"/>
            </a:endParaRPr>
          </a:p>
        </p:txBody>
      </p:sp>
      <p:sp>
        <p:nvSpPr>
          <p:cNvPr id="29" name="Freeform: Shape 27">
            <a:extLst>
              <a:ext uri="{FF2B5EF4-FFF2-40B4-BE49-F238E27FC236}">
                <a16:creationId xmlns:a16="http://schemas.microsoft.com/office/drawing/2014/main" id="{FBD18CC4-F639-47CF-96DD-9BA6031B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5">
            <a:extLst>
              <a:ext uri="{FF2B5EF4-FFF2-40B4-BE49-F238E27FC236}">
                <a16:creationId xmlns:a16="http://schemas.microsoft.com/office/drawing/2014/main" id="{46B9F6C8-B1F6-4425-8117-7C78B5847025}"/>
              </a:ext>
            </a:extLst>
          </p:cNvPr>
          <p:cNvSpPr/>
          <p:nvPr/>
        </p:nvSpPr>
        <p:spPr>
          <a:xfrm>
            <a:off x="642" y="6546168"/>
            <a:ext cx="2611741" cy="369332"/>
          </a:xfrm>
          <a:prstGeom prst="rect">
            <a:avLst/>
          </a:prstGeom>
        </p:spPr>
        <p:txBody>
          <a:bodyPr wrap="none" anchor="t">
            <a:spAutoFit/>
          </a:bodyPr>
          <a:lstStyle/>
          <a:p>
            <a:pPr>
              <a:spcAft>
                <a:spcPts val="600"/>
              </a:spcAft>
            </a:pPr>
            <a:r>
              <a:rPr lang="en-US">
                <a:solidFill>
                  <a:schemeClr val="bg1"/>
                </a:solidFill>
              </a:rPr>
              <a:t>I</a:t>
            </a:r>
            <a:r>
              <a:rPr lang="en-US" sz="1600">
                <a:solidFill>
                  <a:schemeClr val="bg1"/>
                </a:solidFill>
              </a:rPr>
              <a:t>mage from CAS Interiors Inc.</a:t>
            </a:r>
          </a:p>
        </p:txBody>
      </p:sp>
      <p:graphicFrame>
        <p:nvGraphicFramePr>
          <p:cNvPr id="3" name="Diagram 2">
            <a:extLst>
              <a:ext uri="{FF2B5EF4-FFF2-40B4-BE49-F238E27FC236}">
                <a16:creationId xmlns:a16="http://schemas.microsoft.com/office/drawing/2014/main" id="{B0FEE263-FCCA-4827-806D-CB01D638089E}"/>
              </a:ext>
            </a:extLst>
          </p:cNvPr>
          <p:cNvGraphicFramePr/>
          <p:nvPr>
            <p:extLst>
              <p:ext uri="{D42A27DB-BD31-4B8C-83A1-F6EECF244321}">
                <p14:modId xmlns:p14="http://schemas.microsoft.com/office/powerpoint/2010/main" val="2569727929"/>
              </p:ext>
            </p:extLst>
          </p:nvPr>
        </p:nvGraphicFramePr>
        <p:xfrm>
          <a:off x="725621" y="1956112"/>
          <a:ext cx="5015282" cy="45847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a:extLst>
              <a:ext uri="{FF2B5EF4-FFF2-40B4-BE49-F238E27FC236}">
                <a16:creationId xmlns:a16="http://schemas.microsoft.com/office/drawing/2014/main" id="{1DFAF752-D3A7-4CF2-AB90-B8170F79FD6B}"/>
              </a:ext>
            </a:extLst>
          </p:cNvPr>
          <p:cNvSpPr/>
          <p:nvPr/>
        </p:nvSpPr>
        <p:spPr>
          <a:xfrm>
            <a:off x="5753818" y="6434447"/>
            <a:ext cx="2865752" cy="297072"/>
          </a:xfrm>
          <a:prstGeom prst="rect">
            <a:avLst/>
          </a:prstGeom>
          <a:noFill/>
          <a:ln>
            <a:noFill/>
          </a:ln>
        </p:spPr>
        <p:txBody>
          <a:bodyPr wrap="square" anchor="t">
            <a:normAutofit lnSpcReduction="10000"/>
          </a:bodyPr>
          <a:lstStyle/>
          <a:p>
            <a:pPr algn="ctr">
              <a:spcAft>
                <a:spcPts val="600"/>
              </a:spcAft>
            </a:pPr>
            <a:r>
              <a:rPr lang="en-US" sz="1400"/>
              <a:t>Image from CAS Interiors Inc.</a:t>
            </a:r>
          </a:p>
        </p:txBody>
      </p:sp>
    </p:spTree>
    <p:extLst>
      <p:ext uri="{BB962C8B-B14F-4D97-AF65-F5344CB8AC3E}">
        <p14:creationId xmlns:p14="http://schemas.microsoft.com/office/powerpoint/2010/main" val="216749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C5B1-14F1-40F7-84C6-F80F0DB42453}"/>
              </a:ext>
            </a:extLst>
          </p:cNvPr>
          <p:cNvSpPr>
            <a:spLocks noGrp="1"/>
          </p:cNvSpPr>
          <p:nvPr>
            <p:ph type="title"/>
          </p:nvPr>
        </p:nvSpPr>
        <p:spPr>
          <a:xfrm>
            <a:off x="419819" y="259165"/>
            <a:ext cx="4535443" cy="1676603"/>
          </a:xfrm>
        </p:spPr>
        <p:txBody>
          <a:bodyPr>
            <a:normAutofit/>
          </a:bodyPr>
          <a:lstStyle/>
          <a:p>
            <a:r>
              <a:rPr lang="en-CA" sz="4000" b="1">
                <a:cs typeface="Calibri Light"/>
              </a:rPr>
              <a:t>About the Employee</a:t>
            </a:r>
            <a:endParaRPr lang="en-US" sz="4000" b="1">
              <a:cs typeface="Calibri Light" panose="020F0302020204030204"/>
            </a:endParaRPr>
          </a:p>
        </p:txBody>
      </p:sp>
      <p:sp>
        <p:nvSpPr>
          <p:cNvPr id="18" name="Content Placeholder 17">
            <a:extLst>
              <a:ext uri="{FF2B5EF4-FFF2-40B4-BE49-F238E27FC236}">
                <a16:creationId xmlns:a16="http://schemas.microsoft.com/office/drawing/2014/main" id="{1E318DAC-E9E6-462F-A7D9-C3A6BEBBFF06}"/>
              </a:ext>
            </a:extLst>
          </p:cNvPr>
          <p:cNvSpPr>
            <a:spLocks noGrp="1"/>
          </p:cNvSpPr>
          <p:nvPr>
            <p:ph idx="1"/>
          </p:nvPr>
        </p:nvSpPr>
        <p:spPr>
          <a:xfrm>
            <a:off x="284627" y="1799767"/>
            <a:ext cx="3653785" cy="4791834"/>
          </a:xfrm>
        </p:spPr>
        <p:txBody>
          <a:bodyPr vert="horz" lIns="91440" tIns="45720" rIns="91440" bIns="45720" rtlCol="0" anchor="t">
            <a:normAutofit/>
          </a:bodyPr>
          <a:lstStyle/>
          <a:p>
            <a:pPr marL="0" indent="0">
              <a:buNone/>
            </a:pPr>
            <a:endParaRPr lang="en-US" sz="2400">
              <a:cs typeface="Calibri"/>
            </a:endParaRPr>
          </a:p>
          <a:p>
            <a:pPr marL="0" indent="0">
              <a:buNone/>
            </a:pPr>
            <a:endParaRPr lang="en-US" sz="2400">
              <a:cs typeface="Calibri"/>
            </a:endParaRPr>
          </a:p>
          <a:p>
            <a:pPr marL="0" indent="0">
              <a:buNone/>
            </a:pPr>
            <a:endParaRPr lang="en-US" sz="2400">
              <a:cs typeface="Calibri"/>
            </a:endParaRPr>
          </a:p>
          <a:p>
            <a:pPr marL="0" indent="0">
              <a:buNone/>
            </a:pPr>
            <a:endParaRPr lang="en-US" sz="1100">
              <a:cs typeface="Calibri"/>
            </a:endParaRPr>
          </a:p>
          <a:p>
            <a:pPr lvl="1"/>
            <a:endParaRPr lang="en-US" sz="2000">
              <a:cs typeface="Calibri"/>
            </a:endParaRPr>
          </a:p>
          <a:p>
            <a:pPr lvl="1"/>
            <a:endParaRPr lang="en-US" sz="1100">
              <a:cs typeface="Calibri"/>
            </a:endParaRPr>
          </a:p>
          <a:p>
            <a:pPr lvl="1"/>
            <a:endParaRPr lang="en-US" sz="1100">
              <a:cs typeface="Calibri"/>
            </a:endParaRPr>
          </a:p>
          <a:p>
            <a:endParaRPr lang="en-US" sz="1100">
              <a:cs typeface="Calibri"/>
            </a:endParaRPr>
          </a:p>
        </p:txBody>
      </p:sp>
      <p:pic>
        <p:nvPicPr>
          <p:cNvPr id="4" name="Picture 4" descr="A dining room table&#10;&#10;Description generated with very high confidence">
            <a:extLst>
              <a:ext uri="{FF2B5EF4-FFF2-40B4-BE49-F238E27FC236}">
                <a16:creationId xmlns:a16="http://schemas.microsoft.com/office/drawing/2014/main" id="{B4987E87-311A-48BD-A017-485AE707D745}"/>
              </a:ext>
            </a:extLst>
          </p:cNvPr>
          <p:cNvPicPr>
            <a:picLocks noChangeAspect="1"/>
          </p:cNvPicPr>
          <p:nvPr/>
        </p:nvPicPr>
        <p:blipFill rotWithShape="1">
          <a:blip r:embed="rId3"/>
          <a:srcRect l="19956" r="6529" b="-1"/>
          <a:stretch/>
        </p:blipFill>
        <p:spPr>
          <a:xfrm>
            <a:off x="5609991" y="10"/>
            <a:ext cx="6582009" cy="6857990"/>
          </a:xfrm>
          <a:prstGeom prst="rect">
            <a:avLst/>
          </a:prstGeom>
          <a:effectLst/>
        </p:spPr>
      </p:pic>
      <p:sp>
        <p:nvSpPr>
          <p:cNvPr id="6" name="Rectangle 5">
            <a:extLst>
              <a:ext uri="{FF2B5EF4-FFF2-40B4-BE49-F238E27FC236}">
                <a16:creationId xmlns:a16="http://schemas.microsoft.com/office/drawing/2014/main" id="{556AB939-5BC2-433B-95F6-EE4E92AFF20B}"/>
              </a:ext>
            </a:extLst>
          </p:cNvPr>
          <p:cNvSpPr/>
          <p:nvPr/>
        </p:nvSpPr>
        <p:spPr>
          <a:xfrm>
            <a:off x="9617877" y="6546168"/>
            <a:ext cx="2300823" cy="307777"/>
          </a:xfrm>
          <a:prstGeom prst="rect">
            <a:avLst/>
          </a:prstGeom>
        </p:spPr>
        <p:txBody>
          <a:bodyPr wrap="none" anchor="t">
            <a:spAutoFit/>
          </a:bodyPr>
          <a:lstStyle/>
          <a:p>
            <a:pPr>
              <a:spcAft>
                <a:spcPts val="600"/>
              </a:spcAft>
            </a:pPr>
            <a:r>
              <a:rPr lang="en-US" sz="1400"/>
              <a:t>Image from CAS Interiors Inc.</a:t>
            </a:r>
            <a:endParaRPr lang="en-US" sz="1400">
              <a:cs typeface="Calibri"/>
            </a:endParaRPr>
          </a:p>
        </p:txBody>
      </p:sp>
      <p:graphicFrame>
        <p:nvGraphicFramePr>
          <p:cNvPr id="3" name="Diagram 4">
            <a:extLst>
              <a:ext uri="{FF2B5EF4-FFF2-40B4-BE49-F238E27FC236}">
                <a16:creationId xmlns:a16="http://schemas.microsoft.com/office/drawing/2014/main" id="{85DCCD73-BB60-46B8-8622-6214A15CC62E}"/>
              </a:ext>
            </a:extLst>
          </p:cNvPr>
          <p:cNvGraphicFramePr/>
          <p:nvPr>
            <p:extLst>
              <p:ext uri="{D42A27DB-BD31-4B8C-83A1-F6EECF244321}">
                <p14:modId xmlns:p14="http://schemas.microsoft.com/office/powerpoint/2010/main" val="3737216849"/>
              </p:ext>
            </p:extLst>
          </p:nvPr>
        </p:nvGraphicFramePr>
        <p:xfrm>
          <a:off x="417871" y="1710814"/>
          <a:ext cx="5088193" cy="48743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7237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B69DC2-44C2-4DBD-80CA-F6B02BE3C499}"/>
              </a:ext>
            </a:extLst>
          </p:cNvPr>
          <p:cNvSpPr/>
          <p:nvPr/>
        </p:nvSpPr>
        <p:spPr>
          <a:xfrm>
            <a:off x="0" y="0"/>
            <a:ext cx="5343319" cy="6858000"/>
          </a:xfrm>
          <a:prstGeom prst="rect">
            <a:avLst/>
          </a:prstGeom>
          <a:solidFill>
            <a:schemeClr val="tx1">
              <a:lumMod val="85000"/>
              <a:lumOff val="1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D0DFE906-4E8D-4A62-8B77-DF815634A3CE}"/>
              </a:ext>
            </a:extLst>
          </p:cNvPr>
          <p:cNvSpPr>
            <a:spLocks noGrp="1"/>
          </p:cNvSpPr>
          <p:nvPr>
            <p:ph type="title"/>
          </p:nvPr>
        </p:nvSpPr>
        <p:spPr>
          <a:xfrm>
            <a:off x="536746" y="1067771"/>
            <a:ext cx="4269822" cy="521678"/>
          </a:xfrm>
        </p:spPr>
        <p:txBody>
          <a:bodyPr>
            <a:normAutofit fontScale="90000"/>
          </a:bodyPr>
          <a:lstStyle/>
          <a:p>
            <a:pPr algn="ctr"/>
            <a:br>
              <a:rPr lang="en-US">
                <a:cs typeface="Calibri Light"/>
              </a:rPr>
            </a:br>
            <a:br>
              <a:rPr lang="en-US">
                <a:cs typeface="+mj-lt"/>
              </a:rPr>
            </a:br>
            <a:r>
              <a:rPr lang="en-US">
                <a:solidFill>
                  <a:schemeClr val="bg1"/>
                </a:solidFill>
                <a:ea typeface="+mj-lt"/>
                <a:cs typeface="+mj-lt"/>
              </a:rPr>
              <a:t>CAS Interiors Core Values</a:t>
            </a:r>
            <a:endParaRPr lang="en-US"/>
          </a:p>
        </p:txBody>
      </p:sp>
      <p:pic>
        <p:nvPicPr>
          <p:cNvPr id="5" name="Picture 5" descr="A close up of a logo&#10;&#10;Description generated with high confidence">
            <a:extLst>
              <a:ext uri="{FF2B5EF4-FFF2-40B4-BE49-F238E27FC236}">
                <a16:creationId xmlns:a16="http://schemas.microsoft.com/office/drawing/2014/main" id="{39FAB3D7-8747-45F2-AFD8-1F9DE6C5461F}"/>
              </a:ext>
            </a:extLst>
          </p:cNvPr>
          <p:cNvPicPr>
            <a:picLocks noGrp="1" noChangeAspect="1"/>
          </p:cNvPicPr>
          <p:nvPr>
            <p:ph idx="1"/>
          </p:nvPr>
        </p:nvPicPr>
        <p:blipFill>
          <a:blip r:embed="rId3"/>
          <a:stretch>
            <a:fillRect/>
          </a:stretch>
        </p:blipFill>
        <p:spPr>
          <a:xfrm>
            <a:off x="8018413" y="3297341"/>
            <a:ext cx="4176558" cy="3559891"/>
          </a:xfrm>
        </p:spPr>
      </p:pic>
      <p:graphicFrame>
        <p:nvGraphicFramePr>
          <p:cNvPr id="10" name="Diagram 9">
            <a:extLst>
              <a:ext uri="{FF2B5EF4-FFF2-40B4-BE49-F238E27FC236}">
                <a16:creationId xmlns:a16="http://schemas.microsoft.com/office/drawing/2014/main" id="{F012351D-6AE9-412D-BF52-D050B7662221}"/>
              </a:ext>
            </a:extLst>
          </p:cNvPr>
          <p:cNvGraphicFramePr/>
          <p:nvPr>
            <p:extLst>
              <p:ext uri="{D42A27DB-BD31-4B8C-83A1-F6EECF244321}">
                <p14:modId xmlns:p14="http://schemas.microsoft.com/office/powerpoint/2010/main" val="4129750691"/>
              </p:ext>
            </p:extLst>
          </p:nvPr>
        </p:nvGraphicFramePr>
        <p:xfrm>
          <a:off x="482800" y="1625505"/>
          <a:ext cx="4377713" cy="48080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7" descr="A picture containing device&#10;&#10;Description generated with very high confidence">
            <a:extLst>
              <a:ext uri="{FF2B5EF4-FFF2-40B4-BE49-F238E27FC236}">
                <a16:creationId xmlns:a16="http://schemas.microsoft.com/office/drawing/2014/main" id="{2620E21E-A6CE-4ADB-B0FF-EA4053B3F7AE}"/>
              </a:ext>
            </a:extLst>
          </p:cNvPr>
          <p:cNvPicPr>
            <a:picLocks noChangeAspect="1"/>
          </p:cNvPicPr>
          <p:nvPr/>
        </p:nvPicPr>
        <p:blipFill>
          <a:blip r:embed="rId9"/>
          <a:stretch>
            <a:fillRect/>
          </a:stretch>
        </p:blipFill>
        <p:spPr>
          <a:xfrm>
            <a:off x="5424950" y="3560193"/>
            <a:ext cx="3787876" cy="3301808"/>
          </a:xfrm>
          <a:prstGeom prst="rect">
            <a:avLst/>
          </a:prstGeom>
        </p:spPr>
      </p:pic>
      <p:pic>
        <p:nvPicPr>
          <p:cNvPr id="9" name="Picture 9" descr="A picture containing drawing&#10;&#10;Description generated with very high confidence">
            <a:extLst>
              <a:ext uri="{FF2B5EF4-FFF2-40B4-BE49-F238E27FC236}">
                <a16:creationId xmlns:a16="http://schemas.microsoft.com/office/drawing/2014/main" id="{039A67F2-701A-4570-9265-5785DDD2E47D}"/>
              </a:ext>
            </a:extLst>
          </p:cNvPr>
          <p:cNvPicPr>
            <a:picLocks noChangeAspect="1"/>
          </p:cNvPicPr>
          <p:nvPr/>
        </p:nvPicPr>
        <p:blipFill>
          <a:blip r:embed="rId10"/>
          <a:stretch>
            <a:fillRect/>
          </a:stretch>
        </p:blipFill>
        <p:spPr>
          <a:xfrm>
            <a:off x="5591909" y="35957"/>
            <a:ext cx="4119716" cy="3185025"/>
          </a:xfrm>
          <a:prstGeom prst="rect">
            <a:avLst/>
          </a:prstGeom>
        </p:spPr>
      </p:pic>
      <p:pic>
        <p:nvPicPr>
          <p:cNvPr id="11" name="Picture 11" descr="A close up of a logo&#10;&#10;Description generated with high confidence">
            <a:extLst>
              <a:ext uri="{FF2B5EF4-FFF2-40B4-BE49-F238E27FC236}">
                <a16:creationId xmlns:a16="http://schemas.microsoft.com/office/drawing/2014/main" id="{0C30C21D-1CE8-400C-A41F-020CC0F7DD7F}"/>
              </a:ext>
            </a:extLst>
          </p:cNvPr>
          <p:cNvPicPr>
            <a:picLocks noChangeAspect="1"/>
          </p:cNvPicPr>
          <p:nvPr/>
        </p:nvPicPr>
        <p:blipFill>
          <a:blip r:embed="rId11"/>
          <a:stretch>
            <a:fillRect/>
          </a:stretch>
        </p:blipFill>
        <p:spPr>
          <a:xfrm>
            <a:off x="8681883" y="40422"/>
            <a:ext cx="3513518" cy="3258527"/>
          </a:xfrm>
          <a:prstGeom prst="rect">
            <a:avLst/>
          </a:prstGeom>
        </p:spPr>
      </p:pic>
      <p:sp>
        <p:nvSpPr>
          <p:cNvPr id="3" name="TextBox 2">
            <a:extLst>
              <a:ext uri="{FF2B5EF4-FFF2-40B4-BE49-F238E27FC236}">
                <a16:creationId xmlns:a16="http://schemas.microsoft.com/office/drawing/2014/main" id="{FBEABAF5-4037-4545-AFF4-65FE4139494F}"/>
              </a:ext>
            </a:extLst>
          </p:cNvPr>
          <p:cNvSpPr txBox="1"/>
          <p:nvPr/>
        </p:nvSpPr>
        <p:spPr>
          <a:xfrm>
            <a:off x="235041" y="298330"/>
            <a:ext cx="487323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a:solidFill>
                  <a:schemeClr val="bg1"/>
                </a:solidFill>
                <a:ea typeface="+mn-lt"/>
                <a:cs typeface="+mn-lt"/>
              </a:rPr>
              <a:t>Competency Model </a:t>
            </a:r>
            <a:endParaRPr lang="en-US" sz="4400">
              <a:solidFill>
                <a:schemeClr val="bg1"/>
              </a:solidFill>
              <a:cs typeface="Calibri" panose="020F0502020204030204"/>
            </a:endParaRPr>
          </a:p>
        </p:txBody>
      </p:sp>
    </p:spTree>
    <p:extLst>
      <p:ext uri="{BB962C8B-B14F-4D97-AF65-F5344CB8AC3E}">
        <p14:creationId xmlns:p14="http://schemas.microsoft.com/office/powerpoint/2010/main" val="315870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descr="A picture containing text, map&#10;&#10;Description generated with very high confidence">
            <a:extLst>
              <a:ext uri="{FF2B5EF4-FFF2-40B4-BE49-F238E27FC236}">
                <a16:creationId xmlns:a16="http://schemas.microsoft.com/office/drawing/2014/main" id="{67F7E57D-9413-4B76-9955-257ED101303D}"/>
              </a:ext>
            </a:extLst>
          </p:cNvPr>
          <p:cNvPicPr>
            <a:picLocks noGrp="1" noChangeAspect="1"/>
          </p:cNvPicPr>
          <p:nvPr>
            <p:ph idx="1"/>
          </p:nvPr>
        </p:nvPicPr>
        <p:blipFill>
          <a:blip r:embed="rId3"/>
          <a:stretch>
            <a:fillRect/>
          </a:stretch>
        </p:blipFill>
        <p:spPr>
          <a:xfrm>
            <a:off x="5340106" y="2687"/>
            <a:ext cx="6913439" cy="6901716"/>
          </a:xfrm>
        </p:spPr>
      </p:pic>
      <p:pic>
        <p:nvPicPr>
          <p:cNvPr id="20" name="Picture 20" descr="A close up of a card&#10;&#10;Description generated with high confidence">
            <a:extLst>
              <a:ext uri="{FF2B5EF4-FFF2-40B4-BE49-F238E27FC236}">
                <a16:creationId xmlns:a16="http://schemas.microsoft.com/office/drawing/2014/main" id="{48F1D6DC-BEFE-4D4A-9463-9FD0AFA35963}"/>
              </a:ext>
            </a:extLst>
          </p:cNvPr>
          <p:cNvPicPr>
            <a:picLocks noChangeAspect="1"/>
          </p:cNvPicPr>
          <p:nvPr/>
        </p:nvPicPr>
        <p:blipFill>
          <a:blip r:embed="rId4"/>
          <a:stretch>
            <a:fillRect/>
          </a:stretch>
        </p:blipFill>
        <p:spPr>
          <a:xfrm>
            <a:off x="5338762" y="1396879"/>
            <a:ext cx="2628167" cy="3864952"/>
          </a:xfrm>
          <a:prstGeom prst="rect">
            <a:avLst/>
          </a:prstGeom>
        </p:spPr>
      </p:pic>
      <p:sp>
        <p:nvSpPr>
          <p:cNvPr id="6" name="Rectangle 5">
            <a:extLst>
              <a:ext uri="{FF2B5EF4-FFF2-40B4-BE49-F238E27FC236}">
                <a16:creationId xmlns:a16="http://schemas.microsoft.com/office/drawing/2014/main" id="{99B69DC2-44C2-4DBD-80CA-F6B02BE3C499}"/>
              </a:ext>
            </a:extLst>
          </p:cNvPr>
          <p:cNvSpPr/>
          <p:nvPr/>
        </p:nvSpPr>
        <p:spPr>
          <a:xfrm>
            <a:off x="17423" y="-2687"/>
            <a:ext cx="5343319" cy="6858000"/>
          </a:xfrm>
          <a:prstGeom prst="rect">
            <a:avLst/>
          </a:prstGeom>
          <a:solidFill>
            <a:schemeClr val="tx1">
              <a:lumMod val="85000"/>
              <a:lumOff val="1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D0DFE906-4E8D-4A62-8B77-DF815634A3CE}"/>
              </a:ext>
            </a:extLst>
          </p:cNvPr>
          <p:cNvSpPr>
            <a:spLocks noGrp="1"/>
          </p:cNvSpPr>
          <p:nvPr>
            <p:ph type="title"/>
          </p:nvPr>
        </p:nvSpPr>
        <p:spPr>
          <a:xfrm>
            <a:off x="536746" y="1067771"/>
            <a:ext cx="4269822" cy="521678"/>
          </a:xfrm>
        </p:spPr>
        <p:txBody>
          <a:bodyPr>
            <a:normAutofit fontScale="90000"/>
          </a:bodyPr>
          <a:lstStyle/>
          <a:p>
            <a:br>
              <a:rPr lang="en-US">
                <a:cs typeface="Calibri Light"/>
              </a:rPr>
            </a:br>
            <a:br>
              <a:rPr lang="en-US">
                <a:cs typeface="+mj-lt"/>
              </a:rPr>
            </a:br>
            <a:r>
              <a:rPr lang="en-US">
                <a:solidFill>
                  <a:schemeClr val="bg1"/>
                </a:solidFill>
                <a:ea typeface="+mj-lt"/>
                <a:cs typeface="+mj-lt"/>
              </a:rPr>
              <a:t>Putting the Puzzle Together</a:t>
            </a:r>
          </a:p>
        </p:txBody>
      </p:sp>
      <p:sp>
        <p:nvSpPr>
          <p:cNvPr id="3" name="TextBox 2">
            <a:extLst>
              <a:ext uri="{FF2B5EF4-FFF2-40B4-BE49-F238E27FC236}">
                <a16:creationId xmlns:a16="http://schemas.microsoft.com/office/drawing/2014/main" id="{FBEABAF5-4037-4545-AFF4-65FE4139494F}"/>
              </a:ext>
            </a:extLst>
          </p:cNvPr>
          <p:cNvSpPr txBox="1"/>
          <p:nvPr/>
        </p:nvSpPr>
        <p:spPr>
          <a:xfrm>
            <a:off x="235041" y="298330"/>
            <a:ext cx="487323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solidFill>
                  <a:schemeClr val="bg1"/>
                </a:solidFill>
                <a:ea typeface="+mn-lt"/>
                <a:cs typeface="+mn-lt"/>
              </a:rPr>
              <a:t>Competency Model </a:t>
            </a:r>
            <a:endParaRPr lang="en-US" sz="4400">
              <a:solidFill>
                <a:schemeClr val="bg1"/>
              </a:solidFill>
            </a:endParaRPr>
          </a:p>
        </p:txBody>
      </p:sp>
      <p:pic>
        <p:nvPicPr>
          <p:cNvPr id="22" name="Picture 22" descr="A picture containing drawing&#10;&#10;Description generated with very high confidence">
            <a:extLst>
              <a:ext uri="{FF2B5EF4-FFF2-40B4-BE49-F238E27FC236}">
                <a16:creationId xmlns:a16="http://schemas.microsoft.com/office/drawing/2014/main" id="{AFE8C6FB-49A7-4EC2-B291-C39F9F4FEBA5}"/>
              </a:ext>
            </a:extLst>
          </p:cNvPr>
          <p:cNvPicPr>
            <a:picLocks noChangeAspect="1"/>
          </p:cNvPicPr>
          <p:nvPr/>
        </p:nvPicPr>
        <p:blipFill>
          <a:blip r:embed="rId5"/>
          <a:stretch>
            <a:fillRect/>
          </a:stretch>
        </p:blipFill>
        <p:spPr>
          <a:xfrm>
            <a:off x="9733083" y="1708639"/>
            <a:ext cx="2502877" cy="3792416"/>
          </a:xfrm>
          <a:prstGeom prst="rect">
            <a:avLst/>
          </a:prstGeom>
        </p:spPr>
      </p:pic>
      <p:sp>
        <p:nvSpPr>
          <p:cNvPr id="4" name="TextBox 3">
            <a:extLst>
              <a:ext uri="{FF2B5EF4-FFF2-40B4-BE49-F238E27FC236}">
                <a16:creationId xmlns:a16="http://schemas.microsoft.com/office/drawing/2014/main" id="{9664C3D7-42A8-4E06-BECA-064E09EDFBEE}"/>
              </a:ext>
            </a:extLst>
          </p:cNvPr>
          <p:cNvSpPr txBox="1"/>
          <p:nvPr/>
        </p:nvSpPr>
        <p:spPr>
          <a:xfrm>
            <a:off x="5627511" y="2748844"/>
            <a:ext cx="914400" cy="914400"/>
          </a:xfrm>
          <a:prstGeom prst="rect">
            <a:avLst/>
          </a:prstGeom>
          <a:noFill/>
        </p:spPr>
        <p:txBody>
          <a:bodyPr wrap="square" rtlCol="0">
            <a:spAutoFit/>
          </a:bodyPr>
          <a:lstStyle/>
          <a:p>
            <a:endParaRPr lang="en-CA"/>
          </a:p>
        </p:txBody>
      </p:sp>
      <p:graphicFrame>
        <p:nvGraphicFramePr>
          <p:cNvPr id="7" name="Diagram 6">
            <a:extLst>
              <a:ext uri="{FF2B5EF4-FFF2-40B4-BE49-F238E27FC236}">
                <a16:creationId xmlns:a16="http://schemas.microsoft.com/office/drawing/2014/main" id="{446B00DE-A7F3-4381-8088-3F6FEE2E8440}"/>
              </a:ext>
            </a:extLst>
          </p:cNvPr>
          <p:cNvGraphicFramePr/>
          <p:nvPr>
            <p:extLst>
              <p:ext uri="{D42A27DB-BD31-4B8C-83A1-F6EECF244321}">
                <p14:modId xmlns:p14="http://schemas.microsoft.com/office/powerpoint/2010/main" val="966184278"/>
              </p:ext>
            </p:extLst>
          </p:nvPr>
        </p:nvGraphicFramePr>
        <p:xfrm>
          <a:off x="174979" y="1708639"/>
          <a:ext cx="4662310" cy="471473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4508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1+#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1000" fill="hold"/>
                                        <p:tgtEl>
                                          <p:spTgt spid="20"/>
                                        </p:tgtEl>
                                        <p:attrNameLst>
                                          <p:attrName>ppt_x</p:attrName>
                                        </p:attrNameLst>
                                      </p:cBhvr>
                                      <p:tavLst>
                                        <p:tav tm="0">
                                          <p:val>
                                            <p:strVal val="0-#ppt_w/2"/>
                                          </p:val>
                                        </p:tav>
                                        <p:tav tm="100000">
                                          <p:val>
                                            <p:strVal val="#ppt_x"/>
                                          </p:val>
                                        </p:tav>
                                      </p:tavLst>
                                    </p:anim>
                                    <p:anim calcmode="lin" valueType="num">
                                      <p:cBhvr additive="base">
                                        <p:cTn id="14"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B69DC2-44C2-4DBD-80CA-F6B02BE3C499}"/>
              </a:ext>
            </a:extLst>
          </p:cNvPr>
          <p:cNvSpPr/>
          <p:nvPr/>
        </p:nvSpPr>
        <p:spPr>
          <a:xfrm>
            <a:off x="0" y="0"/>
            <a:ext cx="5343319" cy="6858000"/>
          </a:xfrm>
          <a:prstGeom prst="rect">
            <a:avLst/>
          </a:prstGeom>
          <a:solidFill>
            <a:schemeClr val="tx1">
              <a:lumMod val="85000"/>
              <a:lumOff val="1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D0DFE906-4E8D-4A62-8B77-DF815634A3CE}"/>
              </a:ext>
            </a:extLst>
          </p:cNvPr>
          <p:cNvSpPr>
            <a:spLocks noGrp="1"/>
          </p:cNvSpPr>
          <p:nvPr>
            <p:ph type="title"/>
          </p:nvPr>
        </p:nvSpPr>
        <p:spPr>
          <a:xfrm>
            <a:off x="536746" y="1199443"/>
            <a:ext cx="4269822" cy="1339463"/>
          </a:xfrm>
        </p:spPr>
        <p:txBody>
          <a:bodyPr>
            <a:normAutofit fontScale="90000"/>
          </a:bodyPr>
          <a:lstStyle/>
          <a:p>
            <a:pPr algn="ctr"/>
            <a:br>
              <a:rPr lang="en-US">
                <a:cs typeface="Calibri Light"/>
              </a:rPr>
            </a:br>
            <a:r>
              <a:rPr lang="en-US">
                <a:solidFill>
                  <a:schemeClr val="bg1"/>
                </a:solidFill>
                <a:cs typeface="Calibri Light"/>
              </a:rPr>
              <a:t>C</a:t>
            </a:r>
            <a:r>
              <a:rPr lang="en-US">
                <a:solidFill>
                  <a:schemeClr val="bg1"/>
                </a:solidFill>
                <a:ea typeface="+mj-lt"/>
                <a:cs typeface="+mj-lt"/>
              </a:rPr>
              <a:t>ontinuously Learning</a:t>
            </a:r>
            <a:br>
              <a:rPr lang="en-US">
                <a:solidFill>
                  <a:schemeClr val="bg1"/>
                </a:solidFill>
                <a:ea typeface="+mj-lt"/>
                <a:cs typeface="+mj-lt"/>
              </a:rPr>
            </a:br>
            <a:r>
              <a:rPr lang="en-US" sz="1600" i="1">
                <a:solidFill>
                  <a:schemeClr val="bg1"/>
                </a:solidFill>
                <a:ea typeface="+mj-lt"/>
                <a:cs typeface="+mj-lt"/>
              </a:rPr>
              <a:t>The constant expansion of skills and knowledge through learning and development.</a:t>
            </a:r>
            <a:br>
              <a:rPr lang="en-US">
                <a:solidFill>
                  <a:schemeClr val="bg1"/>
                </a:solidFill>
                <a:ea typeface="+mj-lt"/>
                <a:cs typeface="+mj-lt"/>
              </a:rPr>
            </a:br>
            <a:endParaRPr lang="en-US">
              <a:solidFill>
                <a:schemeClr val="bg1"/>
              </a:solidFill>
              <a:ea typeface="+mj-lt"/>
              <a:cs typeface="+mj-lt"/>
            </a:endParaRPr>
          </a:p>
        </p:txBody>
      </p:sp>
      <p:sp>
        <p:nvSpPr>
          <p:cNvPr id="3" name="TextBox 2">
            <a:extLst>
              <a:ext uri="{FF2B5EF4-FFF2-40B4-BE49-F238E27FC236}">
                <a16:creationId xmlns:a16="http://schemas.microsoft.com/office/drawing/2014/main" id="{FBEABAF5-4037-4545-AFF4-65FE4139494F}"/>
              </a:ext>
            </a:extLst>
          </p:cNvPr>
          <p:cNvSpPr txBox="1"/>
          <p:nvPr/>
        </p:nvSpPr>
        <p:spPr>
          <a:xfrm>
            <a:off x="235041" y="430003"/>
            <a:ext cx="487323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solidFill>
                  <a:schemeClr val="bg1"/>
                </a:solidFill>
                <a:ea typeface="+mn-lt"/>
                <a:cs typeface="+mn-lt"/>
              </a:rPr>
              <a:t>Competency Model </a:t>
            </a:r>
            <a:endParaRPr lang="en-US" sz="4400">
              <a:solidFill>
                <a:schemeClr val="bg1"/>
              </a:solidFill>
            </a:endParaRPr>
          </a:p>
        </p:txBody>
      </p:sp>
      <p:pic>
        <p:nvPicPr>
          <p:cNvPr id="7" name="Picture 6">
            <a:extLst>
              <a:ext uri="{FF2B5EF4-FFF2-40B4-BE49-F238E27FC236}">
                <a16:creationId xmlns:a16="http://schemas.microsoft.com/office/drawing/2014/main" id="{B4DB80D3-BB5E-4954-80E6-20884D3DEFCB}"/>
              </a:ext>
            </a:extLst>
          </p:cNvPr>
          <p:cNvPicPr>
            <a:picLocks noChangeAspect="1"/>
          </p:cNvPicPr>
          <p:nvPr/>
        </p:nvPicPr>
        <p:blipFill>
          <a:blip r:embed="rId3"/>
          <a:stretch>
            <a:fillRect/>
          </a:stretch>
        </p:blipFill>
        <p:spPr>
          <a:xfrm>
            <a:off x="5343314" y="0"/>
            <a:ext cx="6876048" cy="6858000"/>
          </a:xfrm>
          <a:prstGeom prst="rect">
            <a:avLst/>
          </a:prstGeom>
        </p:spPr>
      </p:pic>
      <p:pic>
        <p:nvPicPr>
          <p:cNvPr id="8" name="Picture 7">
            <a:extLst>
              <a:ext uri="{FF2B5EF4-FFF2-40B4-BE49-F238E27FC236}">
                <a16:creationId xmlns:a16="http://schemas.microsoft.com/office/drawing/2014/main" id="{9EDF1DA5-F432-4A5C-8BBB-B48956AF205F}"/>
              </a:ext>
            </a:extLst>
          </p:cNvPr>
          <p:cNvPicPr>
            <a:picLocks noChangeAspect="1"/>
          </p:cNvPicPr>
          <p:nvPr/>
        </p:nvPicPr>
        <p:blipFill>
          <a:blip r:embed="rId4"/>
          <a:stretch>
            <a:fillRect/>
          </a:stretch>
        </p:blipFill>
        <p:spPr>
          <a:xfrm>
            <a:off x="6827403" y="1839574"/>
            <a:ext cx="3907875" cy="3340898"/>
          </a:xfrm>
          <a:prstGeom prst="rect">
            <a:avLst/>
          </a:prstGeom>
        </p:spPr>
      </p:pic>
      <p:pic>
        <p:nvPicPr>
          <p:cNvPr id="9" name="Picture 8">
            <a:extLst>
              <a:ext uri="{FF2B5EF4-FFF2-40B4-BE49-F238E27FC236}">
                <a16:creationId xmlns:a16="http://schemas.microsoft.com/office/drawing/2014/main" id="{8D74E982-8C51-4269-8C83-9C15454705F5}"/>
              </a:ext>
            </a:extLst>
          </p:cNvPr>
          <p:cNvPicPr>
            <a:picLocks noChangeAspect="1"/>
          </p:cNvPicPr>
          <p:nvPr/>
        </p:nvPicPr>
        <p:blipFill>
          <a:blip r:embed="rId5"/>
          <a:stretch>
            <a:fillRect/>
          </a:stretch>
        </p:blipFill>
        <p:spPr>
          <a:xfrm>
            <a:off x="536746" y="2221395"/>
            <a:ext cx="4395597" cy="4371211"/>
          </a:xfrm>
          <a:prstGeom prst="rect">
            <a:avLst/>
          </a:prstGeom>
        </p:spPr>
      </p:pic>
      <p:pic>
        <p:nvPicPr>
          <p:cNvPr id="10" name="Picture 9">
            <a:extLst>
              <a:ext uri="{FF2B5EF4-FFF2-40B4-BE49-F238E27FC236}">
                <a16:creationId xmlns:a16="http://schemas.microsoft.com/office/drawing/2014/main" id="{E58E5C61-C5B4-4385-A7FA-FD40EF42779C}"/>
              </a:ext>
            </a:extLst>
          </p:cNvPr>
          <p:cNvPicPr>
            <a:picLocks noChangeAspect="1"/>
          </p:cNvPicPr>
          <p:nvPr/>
        </p:nvPicPr>
        <p:blipFill>
          <a:blip r:embed="rId6"/>
          <a:stretch>
            <a:fillRect/>
          </a:stretch>
        </p:blipFill>
        <p:spPr>
          <a:xfrm>
            <a:off x="432384" y="2538907"/>
            <a:ext cx="3761558" cy="1780186"/>
          </a:xfrm>
          <a:prstGeom prst="rect">
            <a:avLst/>
          </a:prstGeom>
        </p:spPr>
      </p:pic>
    </p:spTree>
    <p:extLst>
      <p:ext uri="{BB962C8B-B14F-4D97-AF65-F5344CB8AC3E}">
        <p14:creationId xmlns:p14="http://schemas.microsoft.com/office/powerpoint/2010/main" val="59011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0-#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30EBC8-5A46-44F9-A745-C3E14BCAFBE6}"/>
              </a:ext>
            </a:extLst>
          </p:cNvPr>
          <p:cNvSpPr>
            <a:spLocks noGrp="1"/>
          </p:cNvSpPr>
          <p:nvPr>
            <p:ph type="title"/>
          </p:nvPr>
        </p:nvSpPr>
        <p:spPr>
          <a:xfrm>
            <a:off x="868208" y="145258"/>
            <a:ext cx="10529928" cy="1135737"/>
          </a:xfrm>
        </p:spPr>
        <p:txBody>
          <a:bodyPr>
            <a:normAutofit/>
          </a:bodyPr>
          <a:lstStyle/>
          <a:p>
            <a:r>
              <a:rPr lang="en-US" sz="3600" b="1">
                <a:ea typeface="+mj-lt"/>
                <a:cs typeface="+mj-lt"/>
              </a:rPr>
              <a:t>Behaviorally Anchored Rating Scales (BARS):</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4">
            <a:extLst>
              <a:ext uri="{FF2B5EF4-FFF2-40B4-BE49-F238E27FC236}">
                <a16:creationId xmlns:a16="http://schemas.microsoft.com/office/drawing/2014/main" id="{04F7CAB1-086F-4DC1-8DD8-F0D925748A3D}"/>
              </a:ext>
            </a:extLst>
          </p:cNvPr>
          <p:cNvGraphicFramePr/>
          <p:nvPr>
            <p:extLst>
              <p:ext uri="{D42A27DB-BD31-4B8C-83A1-F6EECF244321}">
                <p14:modId xmlns:p14="http://schemas.microsoft.com/office/powerpoint/2010/main" val="397639030"/>
              </p:ext>
            </p:extLst>
          </p:nvPr>
        </p:nvGraphicFramePr>
        <p:xfrm>
          <a:off x="852577" y="195502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5E1D4382-E308-457D-9EEA-8E261B9A42A4}"/>
              </a:ext>
            </a:extLst>
          </p:cNvPr>
          <p:cNvGraphicFramePr/>
          <p:nvPr>
            <p:extLst>
              <p:ext uri="{D42A27DB-BD31-4B8C-83A1-F6EECF244321}">
                <p14:modId xmlns:p14="http://schemas.microsoft.com/office/powerpoint/2010/main" val="598838808"/>
              </p:ext>
            </p:extLst>
          </p:nvPr>
        </p:nvGraphicFramePr>
        <p:xfrm>
          <a:off x="893152" y="1004522"/>
          <a:ext cx="10527322" cy="8909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8058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1347</Words>
  <Application>Microsoft Office PowerPoint</Application>
  <PresentationFormat>Widescreen</PresentationFormat>
  <Paragraphs>166</Paragraphs>
  <Slides>16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Century Gothic</vt:lpstr>
      <vt:lpstr>Century Schoolbook</vt:lpstr>
      <vt:lpstr>office theme</vt:lpstr>
      <vt:lpstr>Performance Management </vt:lpstr>
      <vt:lpstr>Agenda</vt:lpstr>
      <vt:lpstr>Employer Information</vt:lpstr>
      <vt:lpstr>Questions for  CAS Interiors Inc.</vt:lpstr>
      <vt:lpstr>About the Employee</vt:lpstr>
      <vt:lpstr>  CAS Interiors Core Values</vt:lpstr>
      <vt:lpstr>  Putting the Puzzle Together</vt:lpstr>
      <vt:lpstr> Continuously Learning The constant expansion of skills and knowledge through learning and development. </vt:lpstr>
      <vt:lpstr>Behaviorally Anchored Rating Scales (BARS):</vt:lpstr>
      <vt:lpstr>PowerPoint Presentation</vt:lpstr>
      <vt:lpstr>PowerPoint Presentation</vt:lpstr>
      <vt:lpstr>Competency Gap</vt:lpstr>
      <vt:lpstr>Project Coordinator Competency Assessment </vt:lpstr>
      <vt:lpstr>Competencies Required at Job Start</vt:lpstr>
      <vt:lpstr>Competencies that can be Trained on the Job</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Management</dc:title>
  <dc:creator>Samena Brinkman</dc:creator>
  <cp:lastModifiedBy>Samena Brinkman</cp:lastModifiedBy>
  <cp:revision>1</cp:revision>
  <dcterms:created xsi:type="dcterms:W3CDTF">2020-03-08T03:40:38Z</dcterms:created>
  <dcterms:modified xsi:type="dcterms:W3CDTF">2020-03-13T01:33:41Z</dcterms:modified>
</cp:coreProperties>
</file>